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85115-6649-45D2-919B-B5AED989A45D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5D399-2134-40A3-9CC2-3E0C9716B0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85115-6649-45D2-919B-B5AED989A45D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5D399-2134-40A3-9CC2-3E0C9716B0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85115-6649-45D2-919B-B5AED989A45D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5D399-2134-40A3-9CC2-3E0C9716B0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85115-6649-45D2-919B-B5AED989A45D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5D399-2134-40A3-9CC2-3E0C9716B0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85115-6649-45D2-919B-B5AED989A45D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5D399-2134-40A3-9CC2-3E0C9716B0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85115-6649-45D2-919B-B5AED989A45D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5D399-2134-40A3-9CC2-3E0C9716B0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85115-6649-45D2-919B-B5AED989A45D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5D399-2134-40A3-9CC2-3E0C9716B0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85115-6649-45D2-919B-B5AED989A45D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5D399-2134-40A3-9CC2-3E0C9716B0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85115-6649-45D2-919B-B5AED989A45D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5D399-2134-40A3-9CC2-3E0C9716B0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85115-6649-45D2-919B-B5AED989A45D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5D399-2134-40A3-9CC2-3E0C9716B0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85115-6649-45D2-919B-B5AED989A45D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5D399-2134-40A3-9CC2-3E0C9716B0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85115-6649-45D2-919B-B5AED989A45D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5D399-2134-40A3-9CC2-3E0C9716B08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6 review slides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31187" cy="8223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BLANK ENDORSEMENT, SPECIAL ENDORSEMENT, AND RESTRICTIVE ENDORSEMENT</a:t>
            </a:r>
          </a:p>
        </p:txBody>
      </p:sp>
      <p:pic>
        <p:nvPicPr>
          <p:cNvPr id="62467" name="Picture 3" descr="D:\C21 PowerPoint\Multi_Journal\art for blue\Ch06\Ch06-01c.jpg"/>
          <p:cNvPicPr>
            <a:picLocks noChangeAspect="1" noChangeArrowheads="1"/>
          </p:cNvPicPr>
          <p:nvPr/>
        </p:nvPicPr>
        <p:blipFill>
          <a:blip r:embed="rId2"/>
          <a:srcRect r="11877" b="39473"/>
          <a:stretch>
            <a:fillRect/>
          </a:stretch>
        </p:blipFill>
        <p:spPr bwMode="auto">
          <a:xfrm>
            <a:off x="4495800" y="2568575"/>
            <a:ext cx="3427413" cy="157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</p:pic>
      <p:pic>
        <p:nvPicPr>
          <p:cNvPr id="62468" name="Picture 4" descr="D:\C21 PowerPoint\Multi_Journal\art for blue\Ch06\Ch06-01d.jpg"/>
          <p:cNvPicPr>
            <a:picLocks noChangeAspect="1" noChangeArrowheads="1"/>
          </p:cNvPicPr>
          <p:nvPr/>
        </p:nvPicPr>
        <p:blipFill>
          <a:blip r:embed="rId3"/>
          <a:srcRect r="13499" b="65602"/>
          <a:stretch>
            <a:fillRect/>
          </a:stretch>
        </p:blipFill>
        <p:spPr bwMode="auto">
          <a:xfrm>
            <a:off x="473075" y="3987800"/>
            <a:ext cx="3427413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</p:pic>
      <p:pic>
        <p:nvPicPr>
          <p:cNvPr id="62469" name="Picture 5" descr="D:\C21 PowerPoint\Multi_Journal\art for blue\Ch06\Ch06-01e.jpg"/>
          <p:cNvPicPr>
            <a:picLocks noChangeAspect="1" noChangeArrowheads="1"/>
          </p:cNvPicPr>
          <p:nvPr/>
        </p:nvPicPr>
        <p:blipFill>
          <a:blip r:embed="rId4"/>
          <a:srcRect b="50270"/>
          <a:stretch>
            <a:fillRect/>
          </a:stretch>
        </p:blipFill>
        <p:spPr bwMode="auto">
          <a:xfrm>
            <a:off x="4649788" y="4637088"/>
            <a:ext cx="3427412" cy="153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</p:pic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4681538" y="1735138"/>
            <a:ext cx="2057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Blank Endorsement</a:t>
            </a:r>
          </a:p>
        </p:txBody>
      </p:sp>
      <p:sp>
        <p:nvSpPr>
          <p:cNvPr id="62471" name="Text Box 7"/>
          <p:cNvSpPr txBox="1">
            <a:spLocks noChangeArrowheads="1"/>
          </p:cNvSpPr>
          <p:nvPr/>
        </p:nvSpPr>
        <p:spPr bwMode="auto">
          <a:xfrm>
            <a:off x="7097713" y="4210050"/>
            <a:ext cx="2057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Restrictive Endorsement</a:t>
            </a:r>
          </a:p>
        </p:txBody>
      </p:sp>
      <p:sp>
        <p:nvSpPr>
          <p:cNvPr id="62472" name="Text Box 8"/>
          <p:cNvSpPr txBox="1">
            <a:spLocks noChangeArrowheads="1"/>
          </p:cNvSpPr>
          <p:nvPr/>
        </p:nvSpPr>
        <p:spPr bwMode="auto">
          <a:xfrm>
            <a:off x="473075" y="3355975"/>
            <a:ext cx="2057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Special Endorsement</a:t>
            </a:r>
          </a:p>
        </p:txBody>
      </p:sp>
      <p:sp>
        <p:nvSpPr>
          <p:cNvPr id="62473" name="Text Box 9"/>
          <p:cNvSpPr txBox="1">
            <a:spLocks noChangeArrowheads="1"/>
          </p:cNvSpPr>
          <p:nvPr/>
        </p:nvSpPr>
        <p:spPr bwMode="auto">
          <a:xfrm>
            <a:off x="7431088" y="6172200"/>
            <a:ext cx="17160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>
              <a:defRPr/>
            </a:pPr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6-1, page 127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13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828800"/>
            <a:ext cx="300433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0" grpId="0" autoUpdateAnimBg="0"/>
      <p:bldP spid="62471" grpId="0" autoUpdateAnimBg="0"/>
      <p:bldP spid="62472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22275" y="1143000"/>
            <a:ext cx="8229600" cy="1550988"/>
            <a:chOff x="266" y="720"/>
            <a:chExt cx="5184" cy="977"/>
          </a:xfrm>
        </p:grpSpPr>
        <p:pic>
          <p:nvPicPr>
            <p:cNvPr id="7183" name="Picture 3" descr="D:\C21 PowerPoint\Multi_Journal\art for blue\Ch06\Ch06-01g.jpg"/>
            <p:cNvPicPr>
              <a:picLocks noChangeAspect="1" noChangeArrowheads="1"/>
            </p:cNvPicPr>
            <p:nvPr/>
          </p:nvPicPr>
          <p:blipFill>
            <a:blip r:embed="rId2"/>
            <a:srcRect r="5556" b="39859"/>
            <a:stretch>
              <a:fillRect/>
            </a:stretch>
          </p:blipFill>
          <p:spPr bwMode="auto">
            <a:xfrm>
              <a:off x="266" y="720"/>
              <a:ext cx="5184" cy="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84" name="Text Box 16"/>
            <p:cNvSpPr txBox="1">
              <a:spLocks noChangeArrowheads="1"/>
            </p:cNvSpPr>
            <p:nvPr/>
          </p:nvSpPr>
          <p:spPr bwMode="auto">
            <a:xfrm>
              <a:off x="2342" y="1329"/>
              <a:ext cx="22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>
                  <a:sym typeface="Wingdings" pitchFamily="2" charset="2"/>
                </a:rPr>
                <a:t></a:t>
              </a:r>
              <a:endParaRPr lang="en-US"/>
            </a:p>
          </p:txBody>
        </p:sp>
      </p:grpSp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RECORDING A VOIDED CHECK</a:t>
            </a:r>
          </a:p>
        </p:txBody>
      </p:sp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533400" y="4090988"/>
            <a:ext cx="4743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Write the check number.</a:t>
            </a:r>
          </a:p>
        </p:txBody>
      </p:sp>
      <p:sp>
        <p:nvSpPr>
          <p:cNvPr id="65542" name="Text Box 6"/>
          <p:cNvSpPr txBox="1">
            <a:spLocks noChangeArrowheads="1"/>
          </p:cNvSpPr>
          <p:nvPr/>
        </p:nvSpPr>
        <p:spPr bwMode="auto">
          <a:xfrm>
            <a:off x="533400" y="3352800"/>
            <a:ext cx="281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Record the date.</a:t>
            </a:r>
          </a:p>
        </p:txBody>
      </p:sp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533400" y="4454525"/>
            <a:ext cx="670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Place a check mark in the Post. Ref. column.</a:t>
            </a:r>
          </a:p>
        </p:txBody>
      </p:sp>
      <p:sp>
        <p:nvSpPr>
          <p:cNvPr id="65544" name="Text Box 8"/>
          <p:cNvSpPr txBox="1">
            <a:spLocks noChangeArrowheads="1"/>
          </p:cNvSpPr>
          <p:nvPr/>
        </p:nvSpPr>
        <p:spPr bwMode="auto">
          <a:xfrm>
            <a:off x="533400" y="3717925"/>
            <a:ext cx="685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/>
            <a:r>
              <a:rPr lang="en-US" sz="2000" b="1">
                <a:latin typeface="Arial" charset="0"/>
              </a:rPr>
              <a:t>2.	Write the word VOID in the account title.</a:t>
            </a:r>
          </a:p>
        </p:txBody>
      </p:sp>
      <p:sp>
        <p:nvSpPr>
          <p:cNvPr id="65546" name="Text Box 10"/>
          <p:cNvSpPr txBox="1">
            <a:spLocks noChangeArrowheads="1"/>
          </p:cNvSpPr>
          <p:nvPr/>
        </p:nvSpPr>
        <p:spPr bwMode="auto">
          <a:xfrm>
            <a:off x="533400" y="4818063"/>
            <a:ext cx="670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/>
            <a:r>
              <a:rPr lang="en-US" sz="2000" b="1">
                <a:latin typeface="Arial" charset="0"/>
              </a:rPr>
              <a:t>5. Place a dash in the Cash Credit column.</a:t>
            </a:r>
          </a:p>
        </p:txBody>
      </p:sp>
      <p:sp>
        <p:nvSpPr>
          <p:cNvPr id="65547" name="Oval 11"/>
          <p:cNvSpPr>
            <a:spLocks noChangeArrowheads="1"/>
          </p:cNvSpPr>
          <p:nvPr/>
        </p:nvSpPr>
        <p:spPr bwMode="auto">
          <a:xfrm>
            <a:off x="7731125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5</a:t>
            </a:r>
            <a:endParaRPr lang="en-US"/>
          </a:p>
        </p:txBody>
      </p:sp>
      <p:sp>
        <p:nvSpPr>
          <p:cNvPr id="65548" name="Oval 12"/>
          <p:cNvSpPr>
            <a:spLocks noChangeArrowheads="1"/>
          </p:cNvSpPr>
          <p:nvPr/>
        </p:nvSpPr>
        <p:spPr bwMode="auto">
          <a:xfrm>
            <a:off x="685800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65549" name="Oval 13"/>
          <p:cNvSpPr>
            <a:spLocks noChangeArrowheads="1"/>
          </p:cNvSpPr>
          <p:nvPr/>
        </p:nvSpPr>
        <p:spPr bwMode="auto">
          <a:xfrm>
            <a:off x="3276600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65550" name="Oval 14"/>
          <p:cNvSpPr>
            <a:spLocks noChangeArrowheads="1"/>
          </p:cNvSpPr>
          <p:nvPr/>
        </p:nvSpPr>
        <p:spPr bwMode="auto">
          <a:xfrm>
            <a:off x="4114800" y="1981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65551" name="Oval 15"/>
          <p:cNvSpPr>
            <a:spLocks noChangeArrowheads="1"/>
          </p:cNvSpPr>
          <p:nvPr/>
        </p:nvSpPr>
        <p:spPr bwMode="auto">
          <a:xfrm>
            <a:off x="1371600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65554" name="Text Box 18"/>
          <p:cNvSpPr txBox="1">
            <a:spLocks noChangeArrowheads="1"/>
          </p:cNvSpPr>
          <p:nvPr/>
        </p:nvSpPr>
        <p:spPr bwMode="auto">
          <a:xfrm>
            <a:off x="7431088" y="6172200"/>
            <a:ext cx="17160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>
              <a:defRPr/>
            </a:pPr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6-1, page 129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5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5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5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5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5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1" grpId="0" autoUpdateAnimBg="0"/>
      <p:bldP spid="65542" grpId="0" autoUpdateAnimBg="0"/>
      <p:bldP spid="65543" grpId="0" autoUpdateAnimBg="0"/>
      <p:bldP spid="65544" grpId="0" autoUpdateAnimBg="0"/>
      <p:bldP spid="65546" grpId="0" autoUpdateAnimBg="0"/>
      <p:bldP spid="65547" grpId="0" animBg="1" autoUpdateAnimBg="0"/>
      <p:bldP spid="65548" grpId="0" animBg="1" autoUpdateAnimBg="0"/>
      <p:bldP spid="65549" grpId="0" animBg="1" autoUpdateAnimBg="0"/>
      <p:bldP spid="65550" grpId="0" animBg="1" autoUpdateAnimBg="0"/>
      <p:bldP spid="65551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04" name="Text Box 20"/>
          <p:cNvSpPr txBox="1">
            <a:spLocks noChangeArrowheads="1"/>
          </p:cNvSpPr>
          <p:nvPr/>
        </p:nvSpPr>
        <p:spPr bwMode="auto">
          <a:xfrm>
            <a:off x="209550" y="4249738"/>
            <a:ext cx="23050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6.	Outstanding Deposits</a:t>
            </a:r>
          </a:p>
        </p:txBody>
      </p:sp>
      <p:sp>
        <p:nvSpPr>
          <p:cNvPr id="67602" name="Text Box 18"/>
          <p:cNvSpPr txBox="1">
            <a:spLocks noChangeArrowheads="1"/>
          </p:cNvSpPr>
          <p:nvPr/>
        </p:nvSpPr>
        <p:spPr bwMode="auto">
          <a:xfrm>
            <a:off x="209550" y="3505200"/>
            <a:ext cx="24574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5. Bank Statement Balance</a:t>
            </a:r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BANK STATEMENT RECONCILIATION</a:t>
            </a:r>
          </a:p>
        </p:txBody>
      </p:sp>
      <p:pic>
        <p:nvPicPr>
          <p:cNvPr id="67587" name="Picture 3" descr="D:\C21 PowerPoint\Multi_Journal\art for blue\Ch06\Ch06-02b.jpg"/>
          <p:cNvPicPr>
            <a:picLocks noChangeAspect="1" noChangeArrowheads="1"/>
          </p:cNvPicPr>
          <p:nvPr/>
        </p:nvPicPr>
        <p:blipFill>
          <a:blip r:embed="rId2" cstate="print"/>
          <a:srcRect r="5000" b="36084"/>
          <a:stretch>
            <a:fillRect/>
          </a:stretch>
        </p:blipFill>
        <p:spPr bwMode="auto">
          <a:xfrm>
            <a:off x="2667000" y="914400"/>
            <a:ext cx="6019800" cy="3992563"/>
          </a:xfrm>
          <a:prstGeom prst="rect">
            <a:avLst/>
          </a:prstGeom>
          <a:noFill/>
        </p:spPr>
      </p:pic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7431088" y="6172200"/>
            <a:ext cx="1716087" cy="2746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6-2, page 132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7589" name="Oval 5"/>
          <p:cNvSpPr>
            <a:spLocks noChangeArrowheads="1"/>
          </p:cNvSpPr>
          <p:nvPr/>
        </p:nvSpPr>
        <p:spPr bwMode="auto">
          <a:xfrm>
            <a:off x="6438900" y="914400"/>
            <a:ext cx="381000" cy="3810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67590" name="Oval 6"/>
          <p:cNvSpPr>
            <a:spLocks noChangeArrowheads="1"/>
          </p:cNvSpPr>
          <p:nvPr/>
        </p:nvSpPr>
        <p:spPr bwMode="auto">
          <a:xfrm>
            <a:off x="2514600" y="2209800"/>
            <a:ext cx="381000" cy="3810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67591" name="Oval 7"/>
          <p:cNvSpPr>
            <a:spLocks noChangeArrowheads="1"/>
          </p:cNvSpPr>
          <p:nvPr/>
        </p:nvSpPr>
        <p:spPr bwMode="auto">
          <a:xfrm>
            <a:off x="4343400" y="4495800"/>
            <a:ext cx="381000" cy="3810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67592" name="Oval 8"/>
          <p:cNvSpPr>
            <a:spLocks noChangeArrowheads="1"/>
          </p:cNvSpPr>
          <p:nvPr/>
        </p:nvSpPr>
        <p:spPr bwMode="auto">
          <a:xfrm>
            <a:off x="4953000" y="1371600"/>
            <a:ext cx="381000" cy="3810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209550" y="2016125"/>
            <a:ext cx="2457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Service Charge</a:t>
            </a:r>
          </a:p>
        </p:txBody>
      </p:sp>
      <p:sp>
        <p:nvSpPr>
          <p:cNvPr id="67594" name="Text Box 10"/>
          <p:cNvSpPr txBox="1">
            <a:spLocks noChangeArrowheads="1"/>
          </p:cNvSpPr>
          <p:nvPr/>
        </p:nvSpPr>
        <p:spPr bwMode="auto">
          <a:xfrm>
            <a:off x="209550" y="838200"/>
            <a:ext cx="2381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Date</a:t>
            </a:r>
          </a:p>
        </p:txBody>
      </p:sp>
      <p:sp>
        <p:nvSpPr>
          <p:cNvPr id="67595" name="Text Box 11"/>
          <p:cNvSpPr txBox="1">
            <a:spLocks noChangeArrowheads="1"/>
          </p:cNvSpPr>
          <p:nvPr/>
        </p:nvSpPr>
        <p:spPr bwMode="auto">
          <a:xfrm>
            <a:off x="209550" y="2455863"/>
            <a:ext cx="23812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Adjusted Check Stub Balance</a:t>
            </a:r>
          </a:p>
        </p:txBody>
      </p:sp>
      <p:sp>
        <p:nvSpPr>
          <p:cNvPr id="67596" name="Text Box 12"/>
          <p:cNvSpPr txBox="1">
            <a:spLocks noChangeArrowheads="1"/>
          </p:cNvSpPr>
          <p:nvPr/>
        </p:nvSpPr>
        <p:spPr bwMode="auto">
          <a:xfrm>
            <a:off x="209550" y="1255713"/>
            <a:ext cx="23050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Check Stub Balance</a:t>
            </a:r>
          </a:p>
        </p:txBody>
      </p:sp>
      <p:sp>
        <p:nvSpPr>
          <p:cNvPr id="67597" name="Oval 13"/>
          <p:cNvSpPr>
            <a:spLocks noChangeArrowheads="1"/>
          </p:cNvSpPr>
          <p:nvPr/>
        </p:nvSpPr>
        <p:spPr bwMode="auto">
          <a:xfrm>
            <a:off x="8496300" y="1752600"/>
            <a:ext cx="381000" cy="3810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5</a:t>
            </a:r>
            <a:endParaRPr lang="en-US"/>
          </a:p>
        </p:txBody>
      </p:sp>
      <p:sp>
        <p:nvSpPr>
          <p:cNvPr id="67598" name="Oval 14"/>
          <p:cNvSpPr>
            <a:spLocks noChangeArrowheads="1"/>
          </p:cNvSpPr>
          <p:nvPr/>
        </p:nvSpPr>
        <p:spPr bwMode="auto">
          <a:xfrm>
            <a:off x="8496300" y="2971800"/>
            <a:ext cx="381000" cy="3810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7</a:t>
            </a:r>
            <a:endParaRPr lang="en-US"/>
          </a:p>
        </p:txBody>
      </p:sp>
      <p:sp>
        <p:nvSpPr>
          <p:cNvPr id="67599" name="Oval 15"/>
          <p:cNvSpPr>
            <a:spLocks noChangeArrowheads="1"/>
          </p:cNvSpPr>
          <p:nvPr/>
        </p:nvSpPr>
        <p:spPr bwMode="auto">
          <a:xfrm>
            <a:off x="5334000" y="3200400"/>
            <a:ext cx="381000" cy="3810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8</a:t>
            </a:r>
            <a:endParaRPr lang="en-US"/>
          </a:p>
        </p:txBody>
      </p:sp>
      <p:sp>
        <p:nvSpPr>
          <p:cNvPr id="67600" name="Oval 16"/>
          <p:cNvSpPr>
            <a:spLocks noChangeArrowheads="1"/>
          </p:cNvSpPr>
          <p:nvPr/>
        </p:nvSpPr>
        <p:spPr bwMode="auto">
          <a:xfrm>
            <a:off x="5334000" y="2209800"/>
            <a:ext cx="381000" cy="3810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6</a:t>
            </a:r>
            <a:endParaRPr lang="en-US"/>
          </a:p>
        </p:txBody>
      </p:sp>
      <p:sp>
        <p:nvSpPr>
          <p:cNvPr id="67601" name="Text Box 17"/>
          <p:cNvSpPr txBox="1">
            <a:spLocks noChangeArrowheads="1"/>
          </p:cNvSpPr>
          <p:nvPr/>
        </p:nvSpPr>
        <p:spPr bwMode="auto">
          <a:xfrm>
            <a:off x="209550" y="4994275"/>
            <a:ext cx="2228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7.	Subtotal</a:t>
            </a:r>
          </a:p>
        </p:txBody>
      </p:sp>
      <p:sp>
        <p:nvSpPr>
          <p:cNvPr id="67603" name="Text Box 19"/>
          <p:cNvSpPr txBox="1">
            <a:spLocks noChangeArrowheads="1"/>
          </p:cNvSpPr>
          <p:nvPr/>
        </p:nvSpPr>
        <p:spPr bwMode="auto">
          <a:xfrm>
            <a:off x="209550" y="5434013"/>
            <a:ext cx="4972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8.	Outstanding Checks</a:t>
            </a:r>
          </a:p>
        </p:txBody>
      </p:sp>
      <p:sp>
        <p:nvSpPr>
          <p:cNvPr id="67608" name="Oval 24"/>
          <p:cNvSpPr>
            <a:spLocks noChangeArrowheads="1"/>
          </p:cNvSpPr>
          <p:nvPr/>
        </p:nvSpPr>
        <p:spPr bwMode="auto">
          <a:xfrm>
            <a:off x="8496300" y="4267200"/>
            <a:ext cx="381000" cy="381000"/>
          </a:xfrm>
          <a:prstGeom prst="ellipse">
            <a:avLst/>
          </a:prstGeom>
          <a:solidFill>
            <a:srgbClr val="CC0000"/>
          </a:solidFill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9</a:t>
            </a:r>
            <a:endParaRPr lang="en-US"/>
          </a:p>
        </p:txBody>
      </p:sp>
      <p:sp>
        <p:nvSpPr>
          <p:cNvPr id="67609" name="Text Box 25"/>
          <p:cNvSpPr txBox="1">
            <a:spLocks noChangeArrowheads="1"/>
          </p:cNvSpPr>
          <p:nvPr/>
        </p:nvSpPr>
        <p:spPr bwMode="auto">
          <a:xfrm>
            <a:off x="76200" y="6324600"/>
            <a:ext cx="4743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10. Compare Adjusted Balances</a:t>
            </a:r>
          </a:p>
        </p:txBody>
      </p:sp>
      <p:sp>
        <p:nvSpPr>
          <p:cNvPr id="67612" name="Text Box 28"/>
          <p:cNvSpPr txBox="1">
            <a:spLocks noChangeArrowheads="1"/>
          </p:cNvSpPr>
          <p:nvPr/>
        </p:nvSpPr>
        <p:spPr bwMode="auto">
          <a:xfrm>
            <a:off x="209550" y="5875338"/>
            <a:ext cx="3981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9.	Adjusted Bank Balance</a:t>
            </a: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5410200" y="4648200"/>
            <a:ext cx="2514600" cy="533400"/>
            <a:chOff x="3408" y="2928"/>
            <a:chExt cx="1584" cy="336"/>
          </a:xfrm>
        </p:grpSpPr>
        <p:sp>
          <p:nvSpPr>
            <p:cNvPr id="67613" name="Freeform 29"/>
            <p:cNvSpPr>
              <a:spLocks/>
            </p:cNvSpPr>
            <p:nvPr/>
          </p:nvSpPr>
          <p:spPr bwMode="auto">
            <a:xfrm>
              <a:off x="3408" y="2928"/>
              <a:ext cx="1584" cy="1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2"/>
                </a:cxn>
                <a:cxn ang="0">
                  <a:pos x="1584" y="192"/>
                </a:cxn>
                <a:cxn ang="0">
                  <a:pos x="1584" y="0"/>
                </a:cxn>
              </a:cxnLst>
              <a:rect l="0" t="0" r="r" b="b"/>
              <a:pathLst>
                <a:path w="1584" h="192">
                  <a:moveTo>
                    <a:pt x="0" y="0"/>
                  </a:moveTo>
                  <a:lnTo>
                    <a:pt x="0" y="192"/>
                  </a:lnTo>
                  <a:lnTo>
                    <a:pt x="1584" y="192"/>
                  </a:lnTo>
                  <a:lnTo>
                    <a:pt x="1584" y="0"/>
                  </a:lnTo>
                </a:path>
              </a:pathLst>
            </a:custGeom>
            <a:noFill/>
            <a:ln w="38100" cmpd="sng">
              <a:solidFill>
                <a:srgbClr val="CC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5" name="Oval 21"/>
            <p:cNvSpPr>
              <a:spLocks noChangeArrowheads="1"/>
            </p:cNvSpPr>
            <p:nvPr/>
          </p:nvSpPr>
          <p:spPr bwMode="auto">
            <a:xfrm>
              <a:off x="4056" y="3024"/>
              <a:ext cx="240" cy="240"/>
            </a:xfrm>
            <a:prstGeom prst="ellipse">
              <a:avLst/>
            </a:prstGeom>
            <a:solidFill>
              <a:srgbClr val="CC0000"/>
            </a:solidFill>
            <a:ln w="1905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10</a:t>
              </a: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04" grpId="0" autoUpdateAnimBg="0"/>
      <p:bldP spid="67602" grpId="0" autoUpdateAnimBg="0"/>
      <p:bldP spid="67589" grpId="0" animBg="1" autoUpdateAnimBg="0"/>
      <p:bldP spid="67590" grpId="0" animBg="1" autoUpdateAnimBg="0"/>
      <p:bldP spid="67591" grpId="0" animBg="1" autoUpdateAnimBg="0"/>
      <p:bldP spid="67592" grpId="0" animBg="1" autoUpdateAnimBg="0"/>
      <p:bldP spid="67593" grpId="0" autoUpdateAnimBg="0"/>
      <p:bldP spid="67594" grpId="0" autoUpdateAnimBg="0"/>
      <p:bldP spid="67595" grpId="0" autoUpdateAnimBg="0"/>
      <p:bldP spid="67596" grpId="0" autoUpdateAnimBg="0"/>
      <p:bldP spid="67597" grpId="0" animBg="1" autoUpdateAnimBg="0"/>
      <p:bldP spid="67598" grpId="0" animBg="1" autoUpdateAnimBg="0"/>
      <p:bldP spid="67599" grpId="0" animBg="1" autoUpdateAnimBg="0"/>
      <p:bldP spid="67600" grpId="0" animBg="1" autoUpdateAnimBg="0"/>
      <p:bldP spid="67601" grpId="0" autoUpdateAnimBg="0"/>
      <p:bldP spid="67603" grpId="0" autoUpdateAnimBg="0"/>
      <p:bldP spid="67608" grpId="0" animBg="1" autoUpdateAnimBg="0"/>
      <p:bldP spid="67609" grpId="0" autoUpdateAnimBg="0"/>
      <p:bldP spid="6761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7013"/>
            <a:ext cx="8231187" cy="822325"/>
          </a:xfrm>
        </p:spPr>
        <p:txBody>
          <a:bodyPr>
            <a:normAutofit fontScale="90000"/>
          </a:bodyPr>
          <a:lstStyle/>
          <a:p>
            <a:r>
              <a:rPr lang="en-US"/>
              <a:t>RECORDING A BANK SERVICE CHARGE ON A CHECK STUB</a:t>
            </a:r>
          </a:p>
        </p:txBody>
      </p:sp>
      <p:pic>
        <p:nvPicPr>
          <p:cNvPr id="68611" name="Picture 3" descr="D:\C21 PowerPoint\Multi_Journal\art for blue\Ch06\Ch06-02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1" y="1818367"/>
            <a:ext cx="4495800" cy="4479246"/>
          </a:xfrm>
          <a:prstGeom prst="rect">
            <a:avLst/>
          </a:prstGeom>
          <a:noFill/>
          <a:effectLst>
            <a:prstShdw prst="shdw13" dist="53882" dir="13500000">
              <a:srgbClr val="808080"/>
            </a:prstShdw>
          </a:effectLst>
        </p:spPr>
      </p:pic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7431088" y="6172200"/>
            <a:ext cx="1716087" cy="2746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6-2, page 133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8613" name="Oval 5"/>
          <p:cNvSpPr>
            <a:spLocks noChangeArrowheads="1"/>
          </p:cNvSpPr>
          <p:nvPr/>
        </p:nvSpPr>
        <p:spPr bwMode="auto">
          <a:xfrm>
            <a:off x="838200" y="4572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68614" name="Oval 6"/>
          <p:cNvSpPr>
            <a:spLocks noChangeArrowheads="1"/>
          </p:cNvSpPr>
          <p:nvPr/>
        </p:nvSpPr>
        <p:spPr bwMode="auto">
          <a:xfrm>
            <a:off x="4724400" y="5334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68616" name="Oval 8"/>
          <p:cNvSpPr>
            <a:spLocks noChangeArrowheads="1"/>
          </p:cNvSpPr>
          <p:nvPr/>
        </p:nvSpPr>
        <p:spPr bwMode="auto">
          <a:xfrm>
            <a:off x="3886200" y="44958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68617" name="Text Box 9"/>
          <p:cNvSpPr txBox="1">
            <a:spLocks noChangeArrowheads="1"/>
          </p:cNvSpPr>
          <p:nvPr/>
        </p:nvSpPr>
        <p:spPr bwMode="auto">
          <a:xfrm>
            <a:off x="5943600" y="2860675"/>
            <a:ext cx="2667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Calculate and record the new subtotal. </a:t>
            </a:r>
          </a:p>
        </p:txBody>
      </p:sp>
      <p:sp>
        <p:nvSpPr>
          <p:cNvPr id="68618" name="Text Box 10"/>
          <p:cNvSpPr txBox="1">
            <a:spLocks noChangeArrowheads="1"/>
          </p:cNvSpPr>
          <p:nvPr/>
        </p:nvSpPr>
        <p:spPr bwMode="auto">
          <a:xfrm>
            <a:off x="5943600" y="1524000"/>
            <a:ext cx="2819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</a:t>
            </a:r>
            <a:r>
              <a:rPr lang="en-US" sz="2000" b="1" i="1">
                <a:latin typeface="Arial" charset="0"/>
              </a:rPr>
              <a:t>Service Charge</a:t>
            </a:r>
            <a:r>
              <a:rPr lang="en-US" sz="2000" b="1">
                <a:latin typeface="Arial" charset="0"/>
              </a:rPr>
              <a:t>.</a:t>
            </a:r>
          </a:p>
        </p:txBody>
      </p:sp>
      <p:sp>
        <p:nvSpPr>
          <p:cNvPr id="68620" name="Text Box 12"/>
          <p:cNvSpPr txBox="1">
            <a:spLocks noChangeArrowheads="1"/>
          </p:cNvSpPr>
          <p:nvPr/>
        </p:nvSpPr>
        <p:spPr bwMode="auto">
          <a:xfrm>
            <a:off x="5943600" y="2182813"/>
            <a:ext cx="3200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Write the amount of the service charge.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3" grpId="0" animBg="1" autoUpdateAnimBg="0"/>
      <p:bldP spid="68614" grpId="0" animBg="1" autoUpdateAnimBg="0"/>
      <p:bldP spid="68616" grpId="0" animBg="1" autoUpdateAnimBg="0"/>
      <p:bldP spid="68617" grpId="0" autoUpdateAnimBg="0"/>
      <p:bldP spid="68618" grpId="0" autoUpdateAnimBg="0"/>
      <p:bldP spid="68620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JOURNALIZING A BANK SERVICE CHARGE</a:t>
            </a:r>
          </a:p>
        </p:txBody>
      </p:sp>
      <p:pic>
        <p:nvPicPr>
          <p:cNvPr id="69635" name="Picture 3" descr="D:\C21 PowerPoint\Multi_Journal\art for blue\Ch06\Ch06-02d.jpg"/>
          <p:cNvPicPr>
            <a:picLocks noChangeAspect="1" noChangeArrowheads="1"/>
          </p:cNvPicPr>
          <p:nvPr/>
        </p:nvPicPr>
        <p:blipFill>
          <a:blip r:embed="rId2" cstate="print"/>
          <a:srcRect b="54959"/>
          <a:stretch>
            <a:fillRect/>
          </a:stretch>
        </p:blipFill>
        <p:spPr bwMode="auto">
          <a:xfrm>
            <a:off x="422275" y="1143000"/>
            <a:ext cx="8340725" cy="1373188"/>
          </a:xfrm>
          <a:prstGeom prst="rect">
            <a:avLst/>
          </a:prstGeom>
          <a:noFill/>
        </p:spPr>
      </p:pic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7431088" y="6172200"/>
            <a:ext cx="1716087" cy="2746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6-2, page 134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9637" name="Oval 5"/>
          <p:cNvSpPr>
            <a:spLocks noChangeArrowheads="1"/>
          </p:cNvSpPr>
          <p:nvPr/>
        </p:nvSpPr>
        <p:spPr bwMode="auto">
          <a:xfrm>
            <a:off x="685800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69638" name="Oval 6"/>
          <p:cNvSpPr>
            <a:spLocks noChangeArrowheads="1"/>
          </p:cNvSpPr>
          <p:nvPr/>
        </p:nvSpPr>
        <p:spPr bwMode="auto">
          <a:xfrm>
            <a:off x="8077200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69639" name="Oval 7"/>
          <p:cNvSpPr>
            <a:spLocks noChangeArrowheads="1"/>
          </p:cNvSpPr>
          <p:nvPr/>
        </p:nvSpPr>
        <p:spPr bwMode="auto">
          <a:xfrm>
            <a:off x="3276600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69640" name="Oval 8"/>
          <p:cNvSpPr>
            <a:spLocks noChangeArrowheads="1"/>
          </p:cNvSpPr>
          <p:nvPr/>
        </p:nvSpPr>
        <p:spPr bwMode="auto">
          <a:xfrm>
            <a:off x="1828800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2</a:t>
            </a:r>
            <a:endParaRPr lang="en-US"/>
          </a:p>
        </p:txBody>
      </p:sp>
      <p:sp>
        <p:nvSpPr>
          <p:cNvPr id="69641" name="Text Box 9"/>
          <p:cNvSpPr txBox="1">
            <a:spLocks noChangeArrowheads="1"/>
          </p:cNvSpPr>
          <p:nvPr/>
        </p:nvSpPr>
        <p:spPr bwMode="auto">
          <a:xfrm>
            <a:off x="514350" y="4090988"/>
            <a:ext cx="4743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Credit Cash.</a:t>
            </a:r>
          </a:p>
        </p:txBody>
      </p:sp>
      <p:sp>
        <p:nvSpPr>
          <p:cNvPr id="69642" name="Text Box 10"/>
          <p:cNvSpPr txBox="1">
            <a:spLocks noChangeArrowheads="1"/>
          </p:cNvSpPr>
          <p:nvPr/>
        </p:nvSpPr>
        <p:spPr bwMode="auto">
          <a:xfrm>
            <a:off x="514350" y="3352800"/>
            <a:ext cx="281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69643" name="Text Box 11"/>
          <p:cNvSpPr txBox="1">
            <a:spLocks noChangeArrowheads="1"/>
          </p:cNvSpPr>
          <p:nvPr/>
        </p:nvSpPr>
        <p:spPr bwMode="auto">
          <a:xfrm>
            <a:off x="514350" y="4454525"/>
            <a:ext cx="4972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Write the source document number.</a:t>
            </a:r>
          </a:p>
        </p:txBody>
      </p:sp>
      <p:sp>
        <p:nvSpPr>
          <p:cNvPr id="69644" name="Text Box 12"/>
          <p:cNvSpPr txBox="1">
            <a:spLocks noChangeArrowheads="1"/>
          </p:cNvSpPr>
          <p:nvPr/>
        </p:nvSpPr>
        <p:spPr bwMode="auto">
          <a:xfrm>
            <a:off x="514350" y="3717925"/>
            <a:ext cx="6648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Debit Miscellaneous Expense.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7" grpId="0" animBg="1" autoUpdateAnimBg="0"/>
      <p:bldP spid="69638" grpId="0" animBg="1" autoUpdateAnimBg="0"/>
      <p:bldP spid="69639" grpId="0" animBg="1" autoUpdateAnimBg="0"/>
      <p:bldP spid="69640" grpId="0" animBg="1" autoUpdateAnimBg="0"/>
      <p:bldP spid="69641" grpId="0" autoUpdateAnimBg="0"/>
      <p:bldP spid="69642" grpId="0" autoUpdateAnimBg="0"/>
      <p:bldP spid="69643" grpId="0" autoUpdateAnimBg="0"/>
      <p:bldP spid="69644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1" name="Text Box 11"/>
          <p:cNvSpPr txBox="1">
            <a:spLocks noChangeArrowheads="1"/>
          </p:cNvSpPr>
          <p:nvPr/>
        </p:nvSpPr>
        <p:spPr bwMode="auto">
          <a:xfrm>
            <a:off x="514350" y="4022725"/>
            <a:ext cx="6572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Debit Accounts Receivable—Learn N Play.</a:t>
            </a:r>
          </a:p>
        </p:txBody>
      </p:sp>
      <p:sp>
        <p:nvSpPr>
          <p:cNvPr id="71688" name="Text Box 8"/>
          <p:cNvSpPr txBox="1">
            <a:spLocks noChangeArrowheads="1"/>
          </p:cNvSpPr>
          <p:nvPr/>
        </p:nvSpPr>
        <p:spPr bwMode="auto">
          <a:xfrm>
            <a:off x="514350" y="4395788"/>
            <a:ext cx="4743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Credit Cash.</a:t>
            </a:r>
          </a:p>
        </p:txBody>
      </p:sp>
      <p:sp>
        <p:nvSpPr>
          <p:cNvPr id="71689" name="Text Box 9"/>
          <p:cNvSpPr txBox="1">
            <a:spLocks noChangeArrowheads="1"/>
          </p:cNvSpPr>
          <p:nvPr/>
        </p:nvSpPr>
        <p:spPr bwMode="auto">
          <a:xfrm>
            <a:off x="514350" y="3657600"/>
            <a:ext cx="281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71690" name="Text Box 10"/>
          <p:cNvSpPr txBox="1">
            <a:spLocks noChangeArrowheads="1"/>
          </p:cNvSpPr>
          <p:nvPr/>
        </p:nvSpPr>
        <p:spPr bwMode="auto">
          <a:xfrm>
            <a:off x="514350" y="4759325"/>
            <a:ext cx="5962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Write the source document number.</a:t>
            </a:r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JOURNALIZING A DISHONORED CHECK</a:t>
            </a:r>
          </a:p>
        </p:txBody>
      </p:sp>
      <p:pic>
        <p:nvPicPr>
          <p:cNvPr id="71683" name="Picture 3" descr="D:\C21 PowerPoint\Multi_Journal\art for blue\Ch06\Ch06-03b.jpg"/>
          <p:cNvPicPr>
            <a:picLocks noChangeAspect="1" noChangeArrowheads="1"/>
          </p:cNvPicPr>
          <p:nvPr/>
        </p:nvPicPr>
        <p:blipFill>
          <a:blip r:embed="rId2" cstate="print"/>
          <a:srcRect t="17564"/>
          <a:stretch>
            <a:fillRect/>
          </a:stretch>
        </p:blipFill>
        <p:spPr bwMode="auto">
          <a:xfrm>
            <a:off x="422275" y="1143000"/>
            <a:ext cx="8229600" cy="1363663"/>
          </a:xfrm>
          <a:prstGeom prst="rect">
            <a:avLst/>
          </a:prstGeom>
          <a:noFill/>
        </p:spPr>
      </p:pic>
      <p:sp>
        <p:nvSpPr>
          <p:cNvPr id="71684" name="Oval 4"/>
          <p:cNvSpPr>
            <a:spLocks noChangeArrowheads="1"/>
          </p:cNvSpPr>
          <p:nvPr/>
        </p:nvSpPr>
        <p:spPr bwMode="auto">
          <a:xfrm>
            <a:off x="727075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71685" name="Oval 5"/>
          <p:cNvSpPr>
            <a:spLocks noChangeArrowheads="1"/>
          </p:cNvSpPr>
          <p:nvPr/>
        </p:nvSpPr>
        <p:spPr bwMode="auto">
          <a:xfrm>
            <a:off x="8347075" y="1752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2555875" y="2428875"/>
            <a:ext cx="1905000" cy="1000125"/>
            <a:chOff x="1632" y="1530"/>
            <a:chExt cx="1200" cy="630"/>
          </a:xfrm>
        </p:grpSpPr>
        <p:sp>
          <p:nvSpPr>
            <p:cNvPr id="71694" name="Line 14"/>
            <p:cNvSpPr>
              <a:spLocks noChangeShapeType="1"/>
            </p:cNvSpPr>
            <p:nvPr/>
          </p:nvSpPr>
          <p:spPr bwMode="auto">
            <a:xfrm flipV="1">
              <a:off x="1776" y="1536"/>
              <a:ext cx="0" cy="384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695" name="Line 15"/>
            <p:cNvSpPr>
              <a:spLocks noChangeShapeType="1"/>
            </p:cNvSpPr>
            <p:nvPr/>
          </p:nvSpPr>
          <p:spPr bwMode="auto">
            <a:xfrm flipV="1">
              <a:off x="1824" y="1530"/>
              <a:ext cx="1008" cy="582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687" name="Oval 7"/>
            <p:cNvSpPr>
              <a:spLocks noChangeArrowheads="1"/>
            </p:cNvSpPr>
            <p:nvPr/>
          </p:nvSpPr>
          <p:spPr bwMode="auto">
            <a:xfrm>
              <a:off x="1632" y="1824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2</a:t>
              </a:r>
              <a:endParaRPr lang="en-US"/>
            </a:p>
          </p:txBody>
        </p:sp>
      </p:grpSp>
      <p:sp>
        <p:nvSpPr>
          <p:cNvPr id="71686" name="Oval 6"/>
          <p:cNvSpPr>
            <a:spLocks noChangeArrowheads="1"/>
          </p:cNvSpPr>
          <p:nvPr/>
        </p:nvSpPr>
        <p:spPr bwMode="auto">
          <a:xfrm>
            <a:off x="3622675" y="1752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71700" name="Text Box 20"/>
          <p:cNvSpPr txBox="1">
            <a:spLocks noChangeArrowheads="1"/>
          </p:cNvSpPr>
          <p:nvPr/>
        </p:nvSpPr>
        <p:spPr bwMode="auto">
          <a:xfrm>
            <a:off x="7431088" y="6172200"/>
            <a:ext cx="1716087" cy="2746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6-3, page 137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1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1" grpId="0" autoUpdateAnimBg="0"/>
      <p:bldP spid="71688" grpId="0" autoUpdateAnimBg="0"/>
      <p:bldP spid="71689" grpId="0" autoUpdateAnimBg="0"/>
      <p:bldP spid="71690" grpId="0" autoUpdateAnimBg="0"/>
      <p:bldP spid="71684" grpId="0" animBg="1" autoUpdateAnimBg="0"/>
      <p:bldP spid="71685" grpId="0" animBg="1" autoUpdateAnimBg="0"/>
      <p:bldP spid="71686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JOURNALIZING AN ELECTRONIC FUNDS TRANSFER</a:t>
            </a:r>
          </a:p>
        </p:txBody>
      </p:sp>
      <p:pic>
        <p:nvPicPr>
          <p:cNvPr id="72707" name="Picture 3" descr="D:\C21 PowerPoint\Multi_Journal\art for blue\Ch06\Ch06-03c.jpg"/>
          <p:cNvPicPr>
            <a:picLocks noChangeAspect="1" noChangeArrowheads="1"/>
          </p:cNvPicPr>
          <p:nvPr/>
        </p:nvPicPr>
        <p:blipFill>
          <a:blip r:embed="rId2" cstate="print"/>
          <a:srcRect b="46066"/>
          <a:stretch>
            <a:fillRect/>
          </a:stretch>
        </p:blipFill>
        <p:spPr bwMode="auto">
          <a:xfrm>
            <a:off x="533400" y="1524000"/>
            <a:ext cx="8218488" cy="1643063"/>
          </a:xfrm>
          <a:prstGeom prst="rect">
            <a:avLst/>
          </a:prstGeom>
          <a:noFill/>
        </p:spPr>
      </p:pic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514350" y="4022725"/>
            <a:ext cx="6572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Debit Accounts Payable—Kelson Enterprises.</a:t>
            </a: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514350" y="4395788"/>
            <a:ext cx="4743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Credit Cash.</a:t>
            </a:r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514350" y="3657600"/>
            <a:ext cx="281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514350" y="4759325"/>
            <a:ext cx="5962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Write the source document number.</a:t>
            </a:r>
          </a:p>
        </p:txBody>
      </p:sp>
      <p:sp>
        <p:nvSpPr>
          <p:cNvPr id="72712" name="Oval 8"/>
          <p:cNvSpPr>
            <a:spLocks noChangeArrowheads="1"/>
          </p:cNvSpPr>
          <p:nvPr/>
        </p:nvSpPr>
        <p:spPr bwMode="auto">
          <a:xfrm>
            <a:off x="609600" y="19050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charset="0"/>
              </a:rPr>
              <a:t>1</a:t>
            </a:r>
            <a:endParaRPr lang="en-US" dirty="0"/>
          </a:p>
        </p:txBody>
      </p:sp>
      <p:sp>
        <p:nvSpPr>
          <p:cNvPr id="72713" name="Oval 9"/>
          <p:cNvSpPr>
            <a:spLocks noChangeArrowheads="1"/>
          </p:cNvSpPr>
          <p:nvPr/>
        </p:nvSpPr>
        <p:spPr bwMode="auto">
          <a:xfrm>
            <a:off x="8347075" y="1752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2590800" y="2743200"/>
            <a:ext cx="1905000" cy="1000125"/>
            <a:chOff x="1632" y="1530"/>
            <a:chExt cx="1200" cy="630"/>
          </a:xfrm>
        </p:grpSpPr>
        <p:sp>
          <p:nvSpPr>
            <p:cNvPr id="72715" name="Line 11"/>
            <p:cNvSpPr>
              <a:spLocks noChangeShapeType="1"/>
            </p:cNvSpPr>
            <p:nvPr/>
          </p:nvSpPr>
          <p:spPr bwMode="auto">
            <a:xfrm flipV="1">
              <a:off x="1776" y="1536"/>
              <a:ext cx="0" cy="384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6" name="Line 12"/>
            <p:cNvSpPr>
              <a:spLocks noChangeShapeType="1"/>
            </p:cNvSpPr>
            <p:nvPr/>
          </p:nvSpPr>
          <p:spPr bwMode="auto">
            <a:xfrm flipV="1">
              <a:off x="1824" y="1530"/>
              <a:ext cx="1008" cy="582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7" name="Oval 13"/>
            <p:cNvSpPr>
              <a:spLocks noChangeArrowheads="1"/>
            </p:cNvSpPr>
            <p:nvPr/>
          </p:nvSpPr>
          <p:spPr bwMode="auto">
            <a:xfrm>
              <a:off x="1632" y="1824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2</a:t>
              </a:r>
              <a:endParaRPr lang="en-US"/>
            </a:p>
          </p:txBody>
        </p:sp>
      </p:grpSp>
      <p:sp>
        <p:nvSpPr>
          <p:cNvPr id="72718" name="Oval 14"/>
          <p:cNvSpPr>
            <a:spLocks noChangeArrowheads="1"/>
          </p:cNvSpPr>
          <p:nvPr/>
        </p:nvSpPr>
        <p:spPr bwMode="auto">
          <a:xfrm>
            <a:off x="3505200" y="1981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charset="0"/>
              </a:rPr>
              <a:t>4</a:t>
            </a:r>
            <a:endParaRPr lang="en-US" dirty="0"/>
          </a:p>
        </p:txBody>
      </p:sp>
      <p:sp>
        <p:nvSpPr>
          <p:cNvPr id="72719" name="Text Box 15"/>
          <p:cNvSpPr txBox="1">
            <a:spLocks noChangeArrowheads="1"/>
          </p:cNvSpPr>
          <p:nvPr/>
        </p:nvSpPr>
        <p:spPr bwMode="auto">
          <a:xfrm>
            <a:off x="7431088" y="6172200"/>
            <a:ext cx="1716087" cy="2746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6-3, page 138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2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 autoUpdateAnimBg="0"/>
      <p:bldP spid="72709" grpId="0" autoUpdateAnimBg="0"/>
      <p:bldP spid="72710" grpId="0" autoUpdateAnimBg="0"/>
      <p:bldP spid="72711" grpId="0" autoUpdateAnimBg="0"/>
      <p:bldP spid="72712" grpId="0" animBg="1" autoUpdateAnimBg="0"/>
      <p:bldP spid="72713" grpId="0" animBg="1" autoUpdateAnimBg="0"/>
      <p:bldP spid="72718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JOURNALIZING A DEBIT CARD TRANSACTION</a:t>
            </a:r>
          </a:p>
        </p:txBody>
      </p:sp>
      <p:pic>
        <p:nvPicPr>
          <p:cNvPr id="73731" name="Picture 3" descr="D:\C21 PowerPoint\Multi_Journal\art for blue\Ch06\Ch06-03d.jpg"/>
          <p:cNvPicPr>
            <a:picLocks noChangeAspect="1" noChangeArrowheads="1"/>
          </p:cNvPicPr>
          <p:nvPr/>
        </p:nvPicPr>
        <p:blipFill>
          <a:blip r:embed="rId2" cstate="print"/>
          <a:srcRect b="45029"/>
          <a:stretch>
            <a:fillRect/>
          </a:stretch>
        </p:blipFill>
        <p:spPr bwMode="auto">
          <a:xfrm>
            <a:off x="457200" y="1600200"/>
            <a:ext cx="8235950" cy="1676400"/>
          </a:xfrm>
          <a:prstGeom prst="rect">
            <a:avLst/>
          </a:prstGeom>
          <a:noFill/>
        </p:spPr>
      </p:pic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514350" y="4022725"/>
            <a:ext cx="6572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Debit Supplies.</a:t>
            </a:r>
          </a:p>
        </p:txBody>
      </p:sp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514350" y="4395788"/>
            <a:ext cx="4743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Credit Cash.</a:t>
            </a:r>
          </a:p>
        </p:txBody>
      </p:sp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514350" y="3657600"/>
            <a:ext cx="281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73735" name="Text Box 7"/>
          <p:cNvSpPr txBox="1">
            <a:spLocks noChangeArrowheads="1"/>
          </p:cNvSpPr>
          <p:nvPr/>
        </p:nvSpPr>
        <p:spPr bwMode="auto">
          <a:xfrm>
            <a:off x="514350" y="4759325"/>
            <a:ext cx="5962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Write the source document number.</a:t>
            </a:r>
          </a:p>
        </p:txBody>
      </p:sp>
      <p:sp>
        <p:nvSpPr>
          <p:cNvPr id="73736" name="Oval 8"/>
          <p:cNvSpPr>
            <a:spLocks noChangeArrowheads="1"/>
          </p:cNvSpPr>
          <p:nvPr/>
        </p:nvSpPr>
        <p:spPr bwMode="auto">
          <a:xfrm>
            <a:off x="533400" y="2133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73737" name="Oval 9"/>
          <p:cNvSpPr>
            <a:spLocks noChangeArrowheads="1"/>
          </p:cNvSpPr>
          <p:nvPr/>
        </p:nvSpPr>
        <p:spPr bwMode="auto">
          <a:xfrm>
            <a:off x="8229600" y="18288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1828800" y="2743200"/>
            <a:ext cx="2860675" cy="1000125"/>
            <a:chOff x="1008" y="1530"/>
            <a:chExt cx="1802" cy="630"/>
          </a:xfrm>
        </p:grpSpPr>
        <p:sp>
          <p:nvSpPr>
            <p:cNvPr id="73739" name="Line 11"/>
            <p:cNvSpPr>
              <a:spLocks noChangeShapeType="1"/>
            </p:cNvSpPr>
            <p:nvPr/>
          </p:nvSpPr>
          <p:spPr bwMode="auto">
            <a:xfrm flipH="1" flipV="1">
              <a:off x="1008" y="1536"/>
              <a:ext cx="650" cy="48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0" name="Line 12"/>
            <p:cNvSpPr>
              <a:spLocks noChangeShapeType="1"/>
            </p:cNvSpPr>
            <p:nvPr/>
          </p:nvSpPr>
          <p:spPr bwMode="auto">
            <a:xfrm flipV="1">
              <a:off x="1802" y="1530"/>
              <a:ext cx="1008" cy="582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1" name="Oval 13"/>
            <p:cNvSpPr>
              <a:spLocks noChangeArrowheads="1"/>
            </p:cNvSpPr>
            <p:nvPr/>
          </p:nvSpPr>
          <p:spPr bwMode="auto">
            <a:xfrm>
              <a:off x="1610" y="1824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2</a:t>
              </a:r>
              <a:endParaRPr lang="en-US"/>
            </a:p>
          </p:txBody>
        </p:sp>
      </p:grpSp>
      <p:sp>
        <p:nvSpPr>
          <p:cNvPr id="73742" name="Oval 14"/>
          <p:cNvSpPr>
            <a:spLocks noChangeArrowheads="1"/>
          </p:cNvSpPr>
          <p:nvPr/>
        </p:nvSpPr>
        <p:spPr bwMode="auto">
          <a:xfrm>
            <a:off x="3429000" y="19812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73744" name="Text Box 16"/>
          <p:cNvSpPr txBox="1">
            <a:spLocks noChangeArrowheads="1"/>
          </p:cNvSpPr>
          <p:nvPr/>
        </p:nvSpPr>
        <p:spPr bwMode="auto">
          <a:xfrm>
            <a:off x="7431088" y="6172200"/>
            <a:ext cx="1716087" cy="2746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6-3, page 139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3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3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3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2" grpId="0" autoUpdateAnimBg="0"/>
      <p:bldP spid="73733" grpId="0" autoUpdateAnimBg="0"/>
      <p:bldP spid="73734" grpId="0" autoUpdateAnimBg="0"/>
      <p:bldP spid="73735" grpId="0" autoUpdateAnimBg="0"/>
      <p:bldP spid="73736" grpId="0" animBg="1" autoUpdateAnimBg="0"/>
      <p:bldP spid="73737" grpId="0" animBg="1" autoUpdateAnimBg="0"/>
      <p:bldP spid="73742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ESTABLISHING A PETTY CASH FUND</a:t>
            </a:r>
          </a:p>
        </p:txBody>
      </p:sp>
      <p:pic>
        <p:nvPicPr>
          <p:cNvPr id="74755" name="Picture 3" descr="D:\C21 PowerPoint\Multi_Journal\art for blue\Ch06\Ch06-04a.jpg"/>
          <p:cNvPicPr>
            <a:picLocks noChangeAspect="1" noChangeArrowheads="1"/>
          </p:cNvPicPr>
          <p:nvPr/>
        </p:nvPicPr>
        <p:blipFill>
          <a:blip r:embed="rId2" cstate="print"/>
          <a:srcRect b="43794"/>
          <a:stretch>
            <a:fillRect/>
          </a:stretch>
        </p:blipFill>
        <p:spPr bwMode="auto">
          <a:xfrm>
            <a:off x="422275" y="1143000"/>
            <a:ext cx="8235950" cy="1524000"/>
          </a:xfrm>
          <a:prstGeom prst="rect">
            <a:avLst/>
          </a:prstGeom>
          <a:noFill/>
        </p:spPr>
      </p:pic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514350" y="4022725"/>
            <a:ext cx="6572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Debit Petty Cash.</a:t>
            </a:r>
          </a:p>
        </p:txBody>
      </p:sp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514350" y="4395788"/>
            <a:ext cx="4743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Credit Cash.</a:t>
            </a:r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514350" y="3657600"/>
            <a:ext cx="281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74759" name="Text Box 7"/>
          <p:cNvSpPr txBox="1">
            <a:spLocks noChangeArrowheads="1"/>
          </p:cNvSpPr>
          <p:nvPr/>
        </p:nvSpPr>
        <p:spPr bwMode="auto">
          <a:xfrm>
            <a:off x="514350" y="4759325"/>
            <a:ext cx="5962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Write the source document number.</a:t>
            </a:r>
          </a:p>
        </p:txBody>
      </p:sp>
      <p:sp>
        <p:nvSpPr>
          <p:cNvPr id="74760" name="Oval 8"/>
          <p:cNvSpPr>
            <a:spLocks noChangeArrowheads="1"/>
          </p:cNvSpPr>
          <p:nvPr/>
        </p:nvSpPr>
        <p:spPr bwMode="auto">
          <a:xfrm>
            <a:off x="727075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74761" name="Oval 9"/>
          <p:cNvSpPr>
            <a:spLocks noChangeArrowheads="1"/>
          </p:cNvSpPr>
          <p:nvPr/>
        </p:nvSpPr>
        <p:spPr bwMode="auto">
          <a:xfrm>
            <a:off x="8347075" y="1752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600200" y="2428875"/>
            <a:ext cx="2860675" cy="1000125"/>
            <a:chOff x="1008" y="1530"/>
            <a:chExt cx="1802" cy="630"/>
          </a:xfrm>
        </p:grpSpPr>
        <p:sp>
          <p:nvSpPr>
            <p:cNvPr id="74763" name="Line 11"/>
            <p:cNvSpPr>
              <a:spLocks noChangeShapeType="1"/>
            </p:cNvSpPr>
            <p:nvPr/>
          </p:nvSpPr>
          <p:spPr bwMode="auto">
            <a:xfrm flipH="1" flipV="1">
              <a:off x="1008" y="1536"/>
              <a:ext cx="650" cy="48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4" name="Line 12"/>
            <p:cNvSpPr>
              <a:spLocks noChangeShapeType="1"/>
            </p:cNvSpPr>
            <p:nvPr/>
          </p:nvSpPr>
          <p:spPr bwMode="auto">
            <a:xfrm flipV="1">
              <a:off x="1802" y="1530"/>
              <a:ext cx="1008" cy="582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5" name="Oval 13"/>
            <p:cNvSpPr>
              <a:spLocks noChangeArrowheads="1"/>
            </p:cNvSpPr>
            <p:nvPr/>
          </p:nvSpPr>
          <p:spPr bwMode="auto">
            <a:xfrm>
              <a:off x="1610" y="1824"/>
              <a:ext cx="336" cy="336"/>
            </a:xfrm>
            <a:prstGeom prst="ellipse">
              <a:avLst/>
            </a:prstGeom>
            <a:solidFill>
              <a:srgbClr val="CC0000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charset="0"/>
                </a:rPr>
                <a:t>2</a:t>
              </a:r>
              <a:endParaRPr lang="en-US"/>
            </a:p>
          </p:txBody>
        </p:sp>
      </p:grpSp>
      <p:sp>
        <p:nvSpPr>
          <p:cNvPr id="74766" name="Oval 14"/>
          <p:cNvSpPr>
            <a:spLocks noChangeArrowheads="1"/>
          </p:cNvSpPr>
          <p:nvPr/>
        </p:nvSpPr>
        <p:spPr bwMode="auto">
          <a:xfrm>
            <a:off x="3622675" y="1752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sp>
        <p:nvSpPr>
          <p:cNvPr id="74767" name="Text Box 15"/>
          <p:cNvSpPr txBox="1">
            <a:spLocks noChangeArrowheads="1"/>
          </p:cNvSpPr>
          <p:nvPr/>
        </p:nvSpPr>
        <p:spPr bwMode="auto">
          <a:xfrm>
            <a:off x="7427913" y="6172200"/>
            <a:ext cx="1716087" cy="2746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6-4, page 141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4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4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4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6" grpId="0" autoUpdateAnimBg="0"/>
      <p:bldP spid="74757" grpId="0" autoUpdateAnimBg="0"/>
      <p:bldP spid="74758" grpId="0" autoUpdateAnimBg="0"/>
      <p:bldP spid="74759" grpId="0" autoUpdateAnimBg="0"/>
      <p:bldP spid="74760" grpId="0" animBg="1" autoUpdateAnimBg="0"/>
      <p:bldP spid="74761" grpId="0" animBg="1" autoUpdateAnimBg="0"/>
      <p:bldP spid="74766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REPLENISHING PETTY CASH</a:t>
            </a:r>
          </a:p>
        </p:txBody>
      </p:sp>
      <p:pic>
        <p:nvPicPr>
          <p:cNvPr id="76803" name="Picture 3" descr="D:\C21 PowerPoint\Multi_Journal\art for blue\Ch06\Ch06-04c.jpg"/>
          <p:cNvPicPr>
            <a:picLocks noChangeAspect="1" noChangeArrowheads="1"/>
          </p:cNvPicPr>
          <p:nvPr/>
        </p:nvPicPr>
        <p:blipFill>
          <a:blip r:embed="rId2" cstate="print"/>
          <a:srcRect b="39699"/>
          <a:stretch>
            <a:fillRect/>
          </a:stretch>
        </p:blipFill>
        <p:spPr bwMode="auto">
          <a:xfrm>
            <a:off x="457200" y="1143000"/>
            <a:ext cx="8235950" cy="1554163"/>
          </a:xfrm>
          <a:prstGeom prst="rect">
            <a:avLst/>
          </a:prstGeom>
          <a:noFill/>
        </p:spPr>
      </p:pic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514350" y="4022725"/>
            <a:ext cx="8172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2.	Debit Miscellaneous Expense and Advertising Expense.</a:t>
            </a:r>
          </a:p>
        </p:txBody>
      </p:sp>
      <p:sp>
        <p:nvSpPr>
          <p:cNvPr id="76805" name="Text Box 5"/>
          <p:cNvSpPr txBox="1">
            <a:spLocks noChangeArrowheads="1"/>
          </p:cNvSpPr>
          <p:nvPr/>
        </p:nvSpPr>
        <p:spPr bwMode="auto">
          <a:xfrm>
            <a:off x="514350" y="4395788"/>
            <a:ext cx="4743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3.	Credit Cash.</a:t>
            </a:r>
          </a:p>
        </p:txBody>
      </p:sp>
      <p:sp>
        <p:nvSpPr>
          <p:cNvPr id="76806" name="Text Box 6"/>
          <p:cNvSpPr txBox="1">
            <a:spLocks noChangeArrowheads="1"/>
          </p:cNvSpPr>
          <p:nvPr/>
        </p:nvSpPr>
        <p:spPr bwMode="auto">
          <a:xfrm>
            <a:off x="514350" y="3657600"/>
            <a:ext cx="281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1. Write the date.</a:t>
            </a:r>
          </a:p>
        </p:txBody>
      </p:sp>
      <p:sp>
        <p:nvSpPr>
          <p:cNvPr id="76807" name="Text Box 7"/>
          <p:cNvSpPr txBox="1">
            <a:spLocks noChangeArrowheads="1"/>
          </p:cNvSpPr>
          <p:nvPr/>
        </p:nvSpPr>
        <p:spPr bwMode="auto">
          <a:xfrm>
            <a:off x="514350" y="4759325"/>
            <a:ext cx="5962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Aft>
                <a:spcPct val="20000"/>
              </a:spcAft>
            </a:pPr>
            <a:r>
              <a:rPr lang="en-US" sz="2000" b="1">
                <a:latin typeface="Arial" charset="0"/>
              </a:rPr>
              <a:t>4.	Write the source document number.</a:t>
            </a:r>
          </a:p>
        </p:txBody>
      </p:sp>
      <p:sp>
        <p:nvSpPr>
          <p:cNvPr id="76808" name="Oval 8"/>
          <p:cNvSpPr>
            <a:spLocks noChangeArrowheads="1"/>
          </p:cNvSpPr>
          <p:nvPr/>
        </p:nvSpPr>
        <p:spPr bwMode="auto">
          <a:xfrm>
            <a:off x="727075" y="24384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1</a:t>
            </a:r>
            <a:endParaRPr lang="en-US"/>
          </a:p>
        </p:txBody>
      </p:sp>
      <p:sp>
        <p:nvSpPr>
          <p:cNvPr id="76809" name="Oval 9"/>
          <p:cNvSpPr>
            <a:spLocks noChangeArrowheads="1"/>
          </p:cNvSpPr>
          <p:nvPr/>
        </p:nvSpPr>
        <p:spPr bwMode="auto">
          <a:xfrm>
            <a:off x="8347075" y="1752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3</a:t>
            </a:r>
            <a:endParaRPr lang="en-US"/>
          </a:p>
        </p:txBody>
      </p:sp>
      <p:sp>
        <p:nvSpPr>
          <p:cNvPr id="76814" name="Oval 14"/>
          <p:cNvSpPr>
            <a:spLocks noChangeArrowheads="1"/>
          </p:cNvSpPr>
          <p:nvPr/>
        </p:nvSpPr>
        <p:spPr bwMode="auto">
          <a:xfrm>
            <a:off x="3622675" y="1752600"/>
            <a:ext cx="533400" cy="533400"/>
          </a:xfrm>
          <a:prstGeom prst="ellipse">
            <a:avLst/>
          </a:prstGeom>
          <a:solidFill>
            <a:srgbClr val="CC0000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charset="0"/>
              </a:rPr>
              <a:t>4</a:t>
            </a:r>
            <a:endParaRPr lang="en-US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1863725" y="2362200"/>
            <a:ext cx="2860675" cy="1219200"/>
            <a:chOff x="1174" y="1488"/>
            <a:chExt cx="1802" cy="768"/>
          </a:xfrm>
        </p:grpSpPr>
        <p:sp>
          <p:nvSpPr>
            <p:cNvPr id="76815" name="Line 15"/>
            <p:cNvSpPr>
              <a:spLocks noChangeShapeType="1"/>
            </p:cNvSpPr>
            <p:nvPr/>
          </p:nvSpPr>
          <p:spPr bwMode="auto">
            <a:xfrm flipV="1">
              <a:off x="2016" y="1488"/>
              <a:ext cx="864" cy="528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6" name="Line 16"/>
            <p:cNvSpPr>
              <a:spLocks noChangeShapeType="1"/>
            </p:cNvSpPr>
            <p:nvPr/>
          </p:nvSpPr>
          <p:spPr bwMode="auto">
            <a:xfrm flipH="1" flipV="1">
              <a:off x="1728" y="1488"/>
              <a:ext cx="192" cy="528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1174" y="1626"/>
              <a:ext cx="1802" cy="630"/>
              <a:chOff x="1008" y="1530"/>
              <a:chExt cx="1802" cy="630"/>
            </a:xfrm>
          </p:grpSpPr>
          <p:sp>
            <p:nvSpPr>
              <p:cNvPr id="76811" name="Line 11"/>
              <p:cNvSpPr>
                <a:spLocks noChangeShapeType="1"/>
              </p:cNvSpPr>
              <p:nvPr/>
            </p:nvSpPr>
            <p:spPr bwMode="auto">
              <a:xfrm flipH="1" flipV="1">
                <a:off x="1008" y="1536"/>
                <a:ext cx="650" cy="480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12" name="Line 12"/>
              <p:cNvSpPr>
                <a:spLocks noChangeShapeType="1"/>
              </p:cNvSpPr>
              <p:nvPr/>
            </p:nvSpPr>
            <p:spPr bwMode="auto">
              <a:xfrm flipV="1">
                <a:off x="1802" y="1530"/>
                <a:ext cx="1008" cy="582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13" name="Oval 13"/>
              <p:cNvSpPr>
                <a:spLocks noChangeArrowheads="1"/>
              </p:cNvSpPr>
              <p:nvPr/>
            </p:nvSpPr>
            <p:spPr bwMode="auto">
              <a:xfrm>
                <a:off x="1610" y="1824"/>
                <a:ext cx="336" cy="336"/>
              </a:xfrm>
              <a:prstGeom prst="ellipse">
                <a:avLst/>
              </a:prstGeom>
              <a:solidFill>
                <a:srgbClr val="CC0000"/>
              </a:solidFill>
              <a:ln w="3810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b="1">
                    <a:solidFill>
                      <a:schemeClr val="bg1"/>
                    </a:solidFill>
                    <a:latin typeface="Arial" charset="0"/>
                  </a:rPr>
                  <a:t>2</a:t>
                </a:r>
                <a:endParaRPr lang="en-US"/>
              </a:p>
            </p:txBody>
          </p:sp>
        </p:grpSp>
      </p:grpSp>
      <p:sp>
        <p:nvSpPr>
          <p:cNvPr id="76818" name="Text Box 18"/>
          <p:cNvSpPr txBox="1">
            <a:spLocks noChangeArrowheads="1"/>
          </p:cNvSpPr>
          <p:nvPr/>
        </p:nvSpPr>
        <p:spPr bwMode="auto">
          <a:xfrm>
            <a:off x="7427913" y="6172200"/>
            <a:ext cx="1716087" cy="2746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/>
            <a:r>
              <a:rPr lang="en-US" sz="1200" b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Lesson 6-4, page 143</a:t>
            </a:r>
            <a:endParaRPr lang="en-US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6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6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6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4" grpId="0" autoUpdateAnimBg="0"/>
      <p:bldP spid="76805" grpId="0" autoUpdateAnimBg="0"/>
      <p:bldP spid="76806" grpId="0" autoUpdateAnimBg="0"/>
      <p:bldP spid="76807" grpId="0" autoUpdateAnimBg="0"/>
      <p:bldP spid="76808" grpId="0" animBg="1" autoUpdateAnimBg="0"/>
      <p:bldP spid="76809" grpId="0" animBg="1" autoUpdateAnimBg="0"/>
      <p:bldP spid="76814" grpId="0" animBg="1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287</Words>
  <Application>Microsoft Office PowerPoint</Application>
  <PresentationFormat>On-screen Show (4:3)</PresentationFormat>
  <Paragraphs>109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Chapter 6 review slides</vt:lpstr>
      <vt:lpstr>BLANK ENDORSEMENT, SPECIAL ENDORSEMENT, AND RESTRICTIVE ENDORSEMENT</vt:lpstr>
      <vt:lpstr>RECORDING A VOIDED CHECK</vt:lpstr>
      <vt:lpstr>BANK STATEMENT RECONCILIATION</vt:lpstr>
      <vt:lpstr>RECORDING A BANK SERVICE CHARGE ON A CHECK STUB</vt:lpstr>
      <vt:lpstr>JOURNALIZING A BANK SERVICE CHARGE</vt:lpstr>
      <vt:lpstr>JOURNALIZING A DISHONORED CHECK</vt:lpstr>
      <vt:lpstr>JOURNALIZING AN ELECTRONIC FUNDS TRANSFER</vt:lpstr>
      <vt:lpstr>JOURNALIZING A DEBIT CARD TRANSACTION</vt:lpstr>
      <vt:lpstr>ESTABLISHING A PETTY CASH FUND</vt:lpstr>
      <vt:lpstr>REPLENISHING PETTY CASH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 review slides</dc:title>
  <dc:creator>Beth</dc:creator>
  <cp:lastModifiedBy>mpstech</cp:lastModifiedBy>
  <cp:revision>1</cp:revision>
  <dcterms:created xsi:type="dcterms:W3CDTF">2016-11-28T00:34:26Z</dcterms:created>
  <dcterms:modified xsi:type="dcterms:W3CDTF">2018-05-30T16:26:55Z</dcterms:modified>
</cp:coreProperties>
</file>