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84" r:id="rId2"/>
  </p:sldMasterIdLst>
  <p:notesMasterIdLst>
    <p:notesMasterId r:id="rId111"/>
  </p:notesMasterIdLst>
  <p:sldIdLst>
    <p:sldId id="256" r:id="rId3"/>
    <p:sldId id="278" r:id="rId4"/>
    <p:sldId id="416" r:id="rId5"/>
    <p:sldId id="439" r:id="rId6"/>
    <p:sldId id="440" r:id="rId7"/>
    <p:sldId id="441" r:id="rId8"/>
    <p:sldId id="442" r:id="rId9"/>
    <p:sldId id="443" r:id="rId10"/>
    <p:sldId id="444" r:id="rId11"/>
    <p:sldId id="426" r:id="rId12"/>
    <p:sldId id="427" r:id="rId13"/>
    <p:sldId id="428" r:id="rId14"/>
    <p:sldId id="429" r:id="rId15"/>
    <p:sldId id="430" r:id="rId16"/>
    <p:sldId id="432" r:id="rId17"/>
    <p:sldId id="433" r:id="rId18"/>
    <p:sldId id="434" r:id="rId19"/>
    <p:sldId id="435" r:id="rId20"/>
    <p:sldId id="436" r:id="rId21"/>
    <p:sldId id="437" r:id="rId22"/>
    <p:sldId id="423" r:id="rId23"/>
    <p:sldId id="424" r:id="rId24"/>
    <p:sldId id="438" r:id="rId25"/>
    <p:sldId id="325" r:id="rId26"/>
    <p:sldId id="258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263" r:id="rId40"/>
    <p:sldId id="338" r:id="rId41"/>
    <p:sldId id="339" r:id="rId42"/>
    <p:sldId id="340" r:id="rId43"/>
    <p:sldId id="341" r:id="rId44"/>
    <p:sldId id="342" r:id="rId45"/>
    <p:sldId id="266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4" r:id="rId57"/>
    <p:sldId id="355" r:id="rId58"/>
    <p:sldId id="356" r:id="rId59"/>
    <p:sldId id="357" r:id="rId60"/>
    <p:sldId id="358" r:id="rId61"/>
    <p:sldId id="359" r:id="rId62"/>
    <p:sldId id="360" r:id="rId63"/>
    <p:sldId id="320" r:id="rId64"/>
    <p:sldId id="361" r:id="rId65"/>
    <p:sldId id="362" r:id="rId66"/>
    <p:sldId id="363" r:id="rId67"/>
    <p:sldId id="364" r:id="rId68"/>
    <p:sldId id="365" r:id="rId69"/>
    <p:sldId id="366" r:id="rId70"/>
    <p:sldId id="367" r:id="rId71"/>
    <p:sldId id="368" r:id="rId72"/>
    <p:sldId id="321" r:id="rId73"/>
    <p:sldId id="370" r:id="rId74"/>
    <p:sldId id="371" r:id="rId75"/>
    <p:sldId id="373" r:id="rId76"/>
    <p:sldId id="374" r:id="rId77"/>
    <p:sldId id="375" r:id="rId78"/>
    <p:sldId id="376" r:id="rId79"/>
    <p:sldId id="377" r:id="rId80"/>
    <p:sldId id="378" r:id="rId81"/>
    <p:sldId id="379" r:id="rId82"/>
    <p:sldId id="380" r:id="rId83"/>
    <p:sldId id="381" r:id="rId84"/>
    <p:sldId id="382" r:id="rId85"/>
    <p:sldId id="383" r:id="rId86"/>
    <p:sldId id="322" r:id="rId87"/>
    <p:sldId id="384" r:id="rId88"/>
    <p:sldId id="385" r:id="rId89"/>
    <p:sldId id="387" r:id="rId90"/>
    <p:sldId id="388" r:id="rId91"/>
    <p:sldId id="389" r:id="rId92"/>
    <p:sldId id="390" r:id="rId93"/>
    <p:sldId id="323" r:id="rId94"/>
    <p:sldId id="391" r:id="rId95"/>
    <p:sldId id="392" r:id="rId96"/>
    <p:sldId id="393" r:id="rId97"/>
    <p:sldId id="396" r:id="rId98"/>
    <p:sldId id="397" r:id="rId99"/>
    <p:sldId id="398" r:id="rId100"/>
    <p:sldId id="399" r:id="rId101"/>
    <p:sldId id="400" r:id="rId102"/>
    <p:sldId id="401" r:id="rId103"/>
    <p:sldId id="417" r:id="rId104"/>
    <p:sldId id="418" r:id="rId105"/>
    <p:sldId id="419" r:id="rId106"/>
    <p:sldId id="425" r:id="rId107"/>
    <p:sldId id="420" r:id="rId108"/>
    <p:sldId id="421" r:id="rId109"/>
    <p:sldId id="422" r:id="rId110"/>
  </p:sldIdLst>
  <p:sldSz cx="9144000" cy="6858000" type="screen4x3"/>
  <p:notesSz cx="6980238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9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presProps" Target="pres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slide" Target="slides/slide108.xml"/><Relationship Id="rId115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2477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53853" y="0"/>
            <a:ext cx="302477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302477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53853" y="8685213"/>
            <a:ext cx="302477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1632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3" name="Shape 41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6" name="Shape 586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Lesson 13-2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DF7335-ED04-410B-8B62-AF1F29B03317}" type="slidenum">
              <a:rPr lang="en-US"/>
              <a:pPr/>
              <a:t>65</a:t>
            </a:fld>
            <a:endParaRPr lang="en-US"/>
          </a:p>
        </p:txBody>
      </p:sp>
      <p:sp>
        <p:nvSpPr>
          <p:cNvPr id="3061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Lesson 13-3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DE473-CF35-4DDF-82A6-1823175F437D}" type="slidenum">
              <a:rPr lang="en-US"/>
              <a:pPr/>
              <a:t>68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Lesson 13-4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03F177-0F69-43D4-B69D-7BDC62789B1A}" type="slidenum">
              <a:rPr lang="en-US"/>
              <a:pPr/>
              <a:t>70</a:t>
            </a:fld>
            <a:endParaRPr lang="en-US"/>
          </a:p>
        </p:txBody>
      </p:sp>
      <p:sp>
        <p:nvSpPr>
          <p:cNvPr id="3020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Lesson 14-1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BE9A7-3FEE-4A72-A487-433406DB824F}" type="slidenum">
              <a:rPr lang="en-US"/>
              <a:pPr/>
              <a:t>72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/>
              <a:t>Lesson 14-2</a:t>
            </a: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30DDDFE-7D28-4A87-AFE0-40EAD6C60896}" type="slidenum">
              <a:rPr lang="en-US" sz="1200"/>
              <a:pPr/>
              <a:t>76</a:t>
            </a:fld>
            <a:endParaRPr lang="en-US" sz="1200"/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Lesson 16-1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6749E1-AFE4-424E-B368-53B24CCD039D}" type="slidenum">
              <a:rPr lang="en-US"/>
              <a:pPr/>
              <a:t>93</a:t>
            </a:fld>
            <a:endParaRPr lang="en-US"/>
          </a:p>
        </p:txBody>
      </p:sp>
      <p:sp>
        <p:nvSpPr>
          <p:cNvPr id="3041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Lesson 16-3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4E3AFB-7250-4BB2-B36A-3C6296E08660}" type="slidenum">
              <a:rPr lang="en-US"/>
              <a:pPr/>
              <a:t>98</a:t>
            </a:fld>
            <a:endParaRPr lang="en-US"/>
          </a:p>
        </p:txBody>
      </p:sp>
      <p:sp>
        <p:nvSpPr>
          <p:cNvPr id="3061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Lesson 16-4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01296A-7E11-4D08-ABE5-1EB7C4232BA5}" type="slidenum">
              <a:rPr lang="en-US"/>
              <a:pPr/>
              <a:t>100</a:t>
            </a:fld>
            <a:endParaRPr lang="en-US"/>
          </a:p>
        </p:txBody>
      </p:sp>
      <p:sp>
        <p:nvSpPr>
          <p:cNvPr id="3041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Shape 1036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37" name="Shape 1037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Shape 1130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31" name="Shape 1131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856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3288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524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602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356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732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777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876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97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81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5762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20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 Exam Review</a:t>
            </a:r>
            <a:endParaRPr lang="en-US"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lang="en-US"/>
              <a:t>Accounting I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862">
        <p:cut/>
      </p:transition>
    </mc:Choice>
    <mc:Fallback xmlns="">
      <p:transition advTm="3862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RULING A JOURNAL PAGE</a:t>
            </a:r>
          </a:p>
        </p:txBody>
      </p:sp>
      <p:sp>
        <p:nvSpPr>
          <p:cNvPr id="434" name="Shape 43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6" name="Shape 416" descr="D:\C21 PowerPoint\Multi_Journal\art for blue\Ch04\Ch04-04a.jpg"/>
          <p:cNvPicPr preferRelativeResize="0"/>
          <p:nvPr/>
        </p:nvPicPr>
        <p:blipFill rotWithShape="1">
          <a:blip r:embed="rId3">
            <a:alphaModFix/>
          </a:blip>
          <a:srcRect b="27271"/>
          <a:stretch/>
        </p:blipFill>
        <p:spPr>
          <a:xfrm>
            <a:off x="457200" y="1219200"/>
            <a:ext cx="8229600" cy="251459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Shape 417"/>
          <p:cNvSpPr txBox="1"/>
          <p:nvPr/>
        </p:nvSpPr>
        <p:spPr>
          <a:xfrm>
            <a:off x="7512050" y="6172200"/>
            <a:ext cx="1631950" cy="2746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sz="1200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Lesson 4-4, page 83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x="457200" y="4343400"/>
            <a:ext cx="2606674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7338" marR="0" lvl="0" indent="-287338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Rule a single line.</a:t>
            </a:r>
          </a:p>
        </p:txBody>
      </p:sp>
      <p:sp>
        <p:nvSpPr>
          <p:cNvPr id="419" name="Shape 419"/>
          <p:cNvSpPr/>
          <p:nvPr/>
        </p:nvSpPr>
        <p:spPr>
          <a:xfrm>
            <a:off x="8458200" y="28956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</a:p>
        </p:txBody>
      </p:sp>
      <p:sp>
        <p:nvSpPr>
          <p:cNvPr id="420" name="Shape 420"/>
          <p:cNvSpPr/>
          <p:nvPr/>
        </p:nvSpPr>
        <p:spPr>
          <a:xfrm>
            <a:off x="3657600" y="26670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421" name="Shape 421"/>
          <p:cNvSpPr/>
          <p:nvPr/>
        </p:nvSpPr>
        <p:spPr>
          <a:xfrm>
            <a:off x="1600200" y="32004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sp>
        <p:nvSpPr>
          <p:cNvPr id="422" name="Shape 422"/>
          <p:cNvSpPr/>
          <p:nvPr/>
        </p:nvSpPr>
        <p:spPr>
          <a:xfrm>
            <a:off x="457200" y="31242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</a:p>
        </p:txBody>
      </p:sp>
      <p:grpSp>
        <p:nvGrpSpPr>
          <p:cNvPr id="423" name="Shape 423"/>
          <p:cNvGrpSpPr/>
          <p:nvPr/>
        </p:nvGrpSpPr>
        <p:grpSpPr>
          <a:xfrm>
            <a:off x="4987459" y="3124200"/>
            <a:ext cx="2824350" cy="1524000"/>
            <a:chOff x="3141" y="1967"/>
            <a:chExt cx="1779" cy="960"/>
          </a:xfrm>
        </p:grpSpPr>
        <p:cxnSp>
          <p:nvCxnSpPr>
            <p:cNvPr id="424" name="Shape 424"/>
            <p:cNvCxnSpPr/>
            <p:nvPr/>
          </p:nvCxnSpPr>
          <p:spPr>
            <a:xfrm rot="10800000">
              <a:off x="4031" y="1967"/>
              <a:ext cx="0" cy="864"/>
            </a:xfrm>
            <a:prstGeom prst="straightConnector1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med" len="med"/>
              <a:tailEnd type="triangle" w="lg" len="lg"/>
            </a:ln>
          </p:spPr>
        </p:cxnSp>
        <p:cxnSp>
          <p:nvCxnSpPr>
            <p:cNvPr id="425" name="Shape 425"/>
            <p:cNvCxnSpPr/>
            <p:nvPr/>
          </p:nvCxnSpPr>
          <p:spPr>
            <a:xfrm rot="10800000">
              <a:off x="3833" y="1950"/>
              <a:ext cx="0" cy="959"/>
            </a:xfrm>
            <a:prstGeom prst="straightConnector1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med" len="med"/>
              <a:tailEnd type="triangle" w="lg" len="lg"/>
            </a:ln>
          </p:spPr>
        </p:cxnSp>
        <p:cxnSp>
          <p:nvCxnSpPr>
            <p:cNvPr id="426" name="Shape 426"/>
            <p:cNvCxnSpPr/>
            <p:nvPr/>
          </p:nvCxnSpPr>
          <p:spPr>
            <a:xfrm rot="10800000">
              <a:off x="4229" y="1950"/>
              <a:ext cx="0" cy="959"/>
            </a:xfrm>
            <a:prstGeom prst="straightConnector1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med" len="med"/>
              <a:tailEnd type="triangle" w="lg" len="lg"/>
            </a:ln>
          </p:spPr>
        </p:cxnSp>
        <p:cxnSp>
          <p:nvCxnSpPr>
            <p:cNvPr id="427" name="Shape 427"/>
            <p:cNvCxnSpPr/>
            <p:nvPr/>
          </p:nvCxnSpPr>
          <p:spPr>
            <a:xfrm rot="10800000">
              <a:off x="3548" y="1869"/>
              <a:ext cx="0" cy="1152"/>
            </a:xfrm>
            <a:prstGeom prst="straightConnector1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med" len="med"/>
              <a:tailEnd type="triangle" w="lg" len="lg"/>
            </a:ln>
          </p:spPr>
        </p:cxnSp>
        <p:cxnSp>
          <p:nvCxnSpPr>
            <p:cNvPr id="428" name="Shape 428"/>
            <p:cNvCxnSpPr/>
            <p:nvPr/>
          </p:nvCxnSpPr>
          <p:spPr>
            <a:xfrm rot="-8100000" flipH="1">
              <a:off x="4493" y="1860"/>
              <a:ext cx="2" cy="1200"/>
            </a:xfrm>
            <a:prstGeom prst="straightConnector1">
              <a:avLst/>
            </a:prstGeom>
            <a:noFill/>
            <a:ln w="38100" cap="flat" cmpd="sng">
              <a:solidFill>
                <a:srgbClr val="CC0000"/>
              </a:solidFill>
              <a:prstDash val="solid"/>
              <a:round/>
              <a:headEnd type="none" w="med" len="med"/>
              <a:tailEnd type="triangle" w="lg" len="lg"/>
            </a:ln>
          </p:spPr>
        </p:cxnSp>
        <p:sp>
          <p:nvSpPr>
            <p:cNvPr id="429" name="Shape 429"/>
            <p:cNvSpPr/>
            <p:nvPr/>
          </p:nvSpPr>
          <p:spPr>
            <a:xfrm>
              <a:off x="3865" y="2592"/>
              <a:ext cx="336" cy="336"/>
            </a:xfrm>
            <a:prstGeom prst="ellipse">
              <a:avLst/>
            </a:prstGeom>
            <a:solidFill>
              <a:srgbClr val="CC0000"/>
            </a:solidFill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</a:p>
          </p:txBody>
        </p:sp>
      </p:grpSp>
      <p:sp>
        <p:nvSpPr>
          <p:cNvPr id="430" name="Shape 430"/>
          <p:cNvSpPr txBox="1"/>
          <p:nvPr/>
        </p:nvSpPr>
        <p:spPr>
          <a:xfrm>
            <a:off x="457200" y="5435600"/>
            <a:ext cx="3402013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7338" marR="0" lvl="0" indent="-287338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	Write each column total.</a:t>
            </a:r>
          </a:p>
        </p:txBody>
      </p:sp>
      <p:sp>
        <p:nvSpPr>
          <p:cNvPr id="431" name="Shape 431"/>
          <p:cNvSpPr txBox="1"/>
          <p:nvPr/>
        </p:nvSpPr>
        <p:spPr>
          <a:xfrm>
            <a:off x="457200" y="5803900"/>
            <a:ext cx="2643188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7338" marR="0" lvl="0" indent="-287338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	Rule double lines.</a:t>
            </a:r>
          </a:p>
        </p:txBody>
      </p:sp>
      <p:sp>
        <p:nvSpPr>
          <p:cNvPr id="432" name="Shape 432"/>
          <p:cNvSpPr txBox="1"/>
          <p:nvPr/>
        </p:nvSpPr>
        <p:spPr>
          <a:xfrm>
            <a:off x="457200" y="5080000"/>
            <a:ext cx="3205162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7338" marR="0" lvl="0" indent="-287338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	Write </a:t>
            </a:r>
            <a:r>
              <a:rPr lang="en-US" sz="20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Carried Forward</a:t>
            </a: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457200" y="4711700"/>
            <a:ext cx="2217738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7338" marR="0" lvl="0" indent="-287338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	Write the date.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5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95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JOURNAL PAGE WITH POSTING COMPLETED</a:t>
            </a:r>
          </a:p>
        </p:txBody>
      </p:sp>
      <p:sp>
        <p:nvSpPr>
          <p:cNvPr id="591" name="Shape 59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9" name="Shape 589" descr="D:\C21 PowerPoint\Multi_Journal\art for blue\Ch05\Ch05-04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904875"/>
            <a:ext cx="7705724" cy="41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Shape 590"/>
          <p:cNvSpPr txBox="1"/>
          <p:nvPr/>
        </p:nvSpPr>
        <p:spPr>
          <a:xfrm>
            <a:off x="7431088" y="6172200"/>
            <a:ext cx="1716086" cy="2746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sz="1200" b="1"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rPr>
              <a:t>Lesson 5-4, page 112</a:t>
            </a:r>
          </a:p>
        </p:txBody>
      </p:sp>
    </p:spTree>
    <p:extLst>
      <p:ext uri="{BB962C8B-B14F-4D97-AF65-F5344CB8AC3E}">
        <p14:creationId xmlns:p14="http://schemas.microsoft.com/office/powerpoint/2010/main" val="408310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17661"/>
            <a:ext cx="3733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 descr="accounting-concept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1785"/>
            <a:ext cx="3838575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14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600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1295400" y="1752600"/>
            <a:ext cx="7467600" cy="4419600"/>
          </a:xfrm>
        </p:spPr>
        <p:txBody>
          <a:bodyPr>
            <a:normAutofit fontScale="62500" lnSpcReduction="20000"/>
          </a:bodyPr>
          <a:lstStyle/>
          <a:p>
            <a:pPr marL="203200" indent="0">
              <a:buNone/>
            </a:pPr>
            <a:r>
              <a:rPr lang="en-US" dirty="0" smtClean="0"/>
              <a:t>Chapter 9</a:t>
            </a:r>
          </a:p>
          <a:p>
            <a:pPr marL="203200" indent="0">
              <a:buNone/>
            </a:pPr>
            <a:endParaRPr lang="en-US" dirty="0" smtClean="0"/>
          </a:p>
          <a:p>
            <a:r>
              <a:rPr lang="en-US" dirty="0"/>
              <a:t>Adjusting entries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Permanent accounts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Temporary accounts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Closing entries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Post-closing trial balance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Accounting cycle </a:t>
            </a:r>
          </a:p>
          <a:p>
            <a:pPr marL="20320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27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600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1295400" y="1752600"/>
            <a:ext cx="7467600" cy="4419600"/>
          </a:xfrm>
        </p:spPr>
        <p:txBody>
          <a:bodyPr>
            <a:normAutofit fontScale="77500" lnSpcReduction="20000"/>
          </a:bodyPr>
          <a:lstStyle/>
          <a:p>
            <a:pPr marL="203200" indent="0">
              <a:buNone/>
            </a:pPr>
            <a:r>
              <a:rPr lang="en-US" dirty="0" smtClean="0"/>
              <a:t>Chapter 10</a:t>
            </a:r>
          </a:p>
          <a:p>
            <a:pPr marL="203200" indent="0">
              <a:buNone/>
            </a:pPr>
            <a:endParaRPr lang="en-US" dirty="0" smtClean="0"/>
          </a:p>
          <a:p>
            <a:pPr marL="203200" indent="0">
              <a:buNone/>
            </a:pPr>
            <a:r>
              <a:rPr lang="en-US" dirty="0" smtClean="0"/>
              <a:t>Partnership </a:t>
            </a:r>
            <a:r>
              <a:rPr lang="en-US" dirty="0"/>
              <a:t>partner </a:t>
            </a:r>
            <a:br>
              <a:rPr lang="en-US" dirty="0"/>
            </a:br>
            <a:r>
              <a:rPr lang="en-US" dirty="0" smtClean="0"/>
              <a:t>Merchandising </a:t>
            </a:r>
            <a:r>
              <a:rPr lang="en-US" dirty="0"/>
              <a:t>business </a:t>
            </a:r>
            <a:br>
              <a:rPr lang="en-US" dirty="0"/>
            </a:br>
            <a:r>
              <a:rPr lang="en-US" dirty="0" smtClean="0"/>
              <a:t>Retail </a:t>
            </a:r>
            <a:r>
              <a:rPr lang="en-US" dirty="0"/>
              <a:t>merchandising business </a:t>
            </a:r>
            <a:br>
              <a:rPr lang="en-US" dirty="0"/>
            </a:br>
            <a:r>
              <a:rPr lang="en-US" dirty="0" smtClean="0"/>
              <a:t>Merchandise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Wholesale </a:t>
            </a:r>
            <a:r>
              <a:rPr lang="en-US" dirty="0"/>
              <a:t>merchandising business </a:t>
            </a:r>
            <a:br>
              <a:rPr lang="en-US" dirty="0"/>
            </a:br>
            <a:r>
              <a:rPr lang="en-US" dirty="0" smtClean="0"/>
              <a:t>Mark up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Vendor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Purchase </a:t>
            </a:r>
            <a:r>
              <a:rPr lang="en-US" dirty="0"/>
              <a:t>invoice </a:t>
            </a:r>
          </a:p>
          <a:p>
            <a:pPr marL="203200" indent="0">
              <a:buNone/>
            </a:pPr>
            <a:r>
              <a:rPr lang="en-US" dirty="0"/>
              <a:t>Terms of sale </a:t>
            </a:r>
            <a:br>
              <a:rPr lang="en-US" dirty="0"/>
            </a:br>
            <a:endParaRPr lang="en-US" dirty="0"/>
          </a:p>
          <a:p>
            <a:pPr marL="20320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580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sz="quarter" idx="13"/>
          </p:nvPr>
        </p:nvSpPr>
        <p:spPr>
          <a:xfrm>
            <a:off x="914400" y="1828800"/>
            <a:ext cx="3730752" cy="4389120"/>
          </a:xfrm>
        </p:spPr>
        <p:txBody>
          <a:bodyPr/>
          <a:lstStyle/>
          <a:p>
            <a:r>
              <a:rPr lang="en-US" dirty="0"/>
              <a:t>Chapter 11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Customer</a:t>
            </a:r>
          </a:p>
          <a:p>
            <a:r>
              <a:rPr lang="en-US" dirty="0"/>
              <a:t>Sales tax</a:t>
            </a:r>
          </a:p>
          <a:p>
            <a:r>
              <a:rPr lang="en-US" dirty="0"/>
              <a:t>Cash sale</a:t>
            </a:r>
          </a:p>
          <a:p>
            <a:r>
              <a:rPr lang="en-US" dirty="0"/>
              <a:t>Credit card sale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sz="quarter" idx="14"/>
          </p:nvPr>
        </p:nvSpPr>
        <p:spPr>
          <a:xfrm>
            <a:off x="4038600" y="1524000"/>
            <a:ext cx="4876799" cy="4525963"/>
          </a:xfrm>
        </p:spPr>
        <p:txBody>
          <a:bodyPr/>
          <a:lstStyle/>
          <a:p>
            <a:r>
              <a:rPr lang="en-US" dirty="0"/>
              <a:t>Chapter 12 </a:t>
            </a:r>
            <a:br>
              <a:rPr lang="en-US" dirty="0"/>
            </a:br>
            <a:r>
              <a:rPr lang="en-US" dirty="0"/>
              <a:t>Subsidiary ledger </a:t>
            </a:r>
            <a:br>
              <a:rPr lang="en-US" dirty="0"/>
            </a:br>
            <a:r>
              <a:rPr lang="en-US" dirty="0" smtClean="0"/>
              <a:t>Accounts </a:t>
            </a:r>
            <a:r>
              <a:rPr lang="en-US" dirty="0"/>
              <a:t>payable ledger </a:t>
            </a:r>
            <a:br>
              <a:rPr lang="en-US" dirty="0"/>
            </a:br>
            <a:r>
              <a:rPr lang="en-US" dirty="0" smtClean="0"/>
              <a:t>Accounts </a:t>
            </a:r>
            <a:r>
              <a:rPr lang="en-US" dirty="0"/>
              <a:t>receivable ledger </a:t>
            </a:r>
            <a:br>
              <a:rPr lang="en-US" dirty="0"/>
            </a:br>
            <a:r>
              <a:rPr lang="en-US" dirty="0" smtClean="0"/>
              <a:t>Controlling </a:t>
            </a:r>
            <a:r>
              <a:rPr lang="en-US" dirty="0"/>
              <a:t>account </a:t>
            </a:r>
            <a:br>
              <a:rPr lang="en-US" dirty="0"/>
            </a:br>
            <a:r>
              <a:rPr lang="en-US" dirty="0" smtClean="0"/>
              <a:t>Schedule </a:t>
            </a:r>
            <a:r>
              <a:rPr lang="en-US" dirty="0"/>
              <a:t>of accounts payable </a:t>
            </a:r>
            <a:br>
              <a:rPr lang="en-US" dirty="0"/>
            </a:br>
            <a:r>
              <a:rPr lang="en-US" dirty="0" smtClean="0"/>
              <a:t>Schedule </a:t>
            </a:r>
            <a:r>
              <a:rPr lang="en-US" dirty="0"/>
              <a:t>of accounts receivable </a:t>
            </a:r>
          </a:p>
          <a:p>
            <a:endParaRPr lang="en-US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838200" y="1600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8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1447800" y="1828800"/>
            <a:ext cx="3730752" cy="4389120"/>
          </a:xfrm>
        </p:spPr>
        <p:txBody>
          <a:bodyPr/>
          <a:lstStyle/>
          <a:p>
            <a:r>
              <a:rPr lang="en-US" dirty="0" smtClean="0"/>
              <a:t>Salary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Pay </a:t>
            </a:r>
            <a:r>
              <a:rPr lang="en-US" dirty="0"/>
              <a:t>period </a:t>
            </a:r>
            <a:br>
              <a:rPr lang="en-US" dirty="0"/>
            </a:br>
            <a:r>
              <a:rPr lang="en-US" dirty="0" smtClean="0"/>
              <a:t>Payroll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Total </a:t>
            </a:r>
            <a:r>
              <a:rPr lang="en-US" dirty="0"/>
              <a:t>earnings </a:t>
            </a:r>
            <a:br>
              <a:rPr lang="en-US" dirty="0"/>
            </a:br>
            <a:r>
              <a:rPr lang="en-US" dirty="0" smtClean="0"/>
              <a:t>Payroll </a:t>
            </a:r>
            <a:r>
              <a:rPr lang="en-US" dirty="0"/>
              <a:t>taxes </a:t>
            </a:r>
            <a:br>
              <a:rPr lang="en-US" dirty="0"/>
            </a:br>
            <a:r>
              <a:rPr lang="en-US" dirty="0" smtClean="0"/>
              <a:t>Withholding </a:t>
            </a:r>
            <a:r>
              <a:rPr lang="en-US" dirty="0"/>
              <a:t>allowance </a:t>
            </a:r>
            <a:br>
              <a:rPr lang="en-US" dirty="0"/>
            </a:br>
            <a:r>
              <a:rPr lang="en-US" dirty="0" smtClean="0"/>
              <a:t>Social </a:t>
            </a:r>
            <a:r>
              <a:rPr lang="en-US" dirty="0"/>
              <a:t>security tax </a:t>
            </a:r>
            <a:br>
              <a:rPr lang="en-US" dirty="0"/>
            </a:br>
            <a:r>
              <a:rPr lang="en-US" dirty="0" smtClean="0"/>
              <a:t>Medicare </a:t>
            </a:r>
            <a:r>
              <a:rPr lang="en-US" dirty="0"/>
              <a:t>tax 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Tax base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Payroll register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Net pay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Employee earnings record </a:t>
            </a:r>
            <a:endParaRPr lang="en-US" dirty="0" smtClean="0"/>
          </a:p>
          <a:p>
            <a:r>
              <a:rPr lang="en-US" dirty="0" smtClean="0"/>
              <a:t>Gross Pay</a:t>
            </a:r>
            <a:endParaRPr lang="en-US" dirty="0"/>
          </a:p>
          <a:p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52397" y="3810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0000"/>
                </a:solidFill>
              </a:rPr>
              <a:t>Chapter Vocabulary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chemeClr val="bg2">
                    <a:lumMod val="10000"/>
                  </a:schemeClr>
                </a:solidFill>
              </a:rPr>
              <a:t>Chapter 13</a:t>
            </a:r>
          </a:p>
        </p:txBody>
      </p:sp>
    </p:spTree>
    <p:extLst>
      <p:ext uri="{BB962C8B-B14F-4D97-AF65-F5344CB8AC3E}">
        <p14:creationId xmlns:p14="http://schemas.microsoft.com/office/powerpoint/2010/main" val="344161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990600" y="1828800"/>
            <a:ext cx="3730752" cy="4389120"/>
          </a:xfrm>
        </p:spPr>
        <p:txBody>
          <a:bodyPr/>
          <a:lstStyle/>
          <a:p>
            <a:r>
              <a:rPr lang="en-US" dirty="0"/>
              <a:t>Chapter 14 </a:t>
            </a:r>
            <a:br>
              <a:rPr lang="en-US" dirty="0"/>
            </a:br>
            <a:r>
              <a:rPr lang="en-US" dirty="0" smtClean="0"/>
              <a:t>Federal </a:t>
            </a:r>
            <a:r>
              <a:rPr lang="en-US" dirty="0"/>
              <a:t>unemployment tax</a:t>
            </a:r>
          </a:p>
          <a:p>
            <a:r>
              <a:rPr lang="en-US" dirty="0"/>
              <a:t>State unemployment tax 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quarter" idx="14"/>
          </p:nvPr>
        </p:nvSpPr>
        <p:spPr>
          <a:xfrm>
            <a:off x="5029200" y="1600200"/>
            <a:ext cx="3730752" cy="4389120"/>
          </a:xfrm>
        </p:spPr>
        <p:txBody>
          <a:bodyPr/>
          <a:lstStyle/>
          <a:p>
            <a:r>
              <a:rPr lang="en-US" dirty="0"/>
              <a:t>Chapter 15</a:t>
            </a:r>
            <a:br>
              <a:rPr lang="en-US" dirty="0"/>
            </a:br>
            <a:r>
              <a:rPr lang="en-US" dirty="0"/>
              <a:t>Inventory</a:t>
            </a:r>
          </a:p>
          <a:p>
            <a:r>
              <a:rPr lang="en-US" dirty="0"/>
              <a:t>Merchandise inventory </a:t>
            </a:r>
          </a:p>
          <a:p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62000" y="838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93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838200"/>
            <a:ext cx="7239000" cy="1143000"/>
          </a:xfrm>
        </p:spPr>
        <p:txBody>
          <a:bodyPr/>
          <a:lstStyle/>
          <a:p>
            <a:r>
              <a:rPr lang="en-US" sz="6600" dirty="0" smtClean="0">
                <a:solidFill>
                  <a:schemeClr val="accent6"/>
                </a:solidFill>
              </a:rPr>
              <a:t>Chapter 9</a:t>
            </a:r>
            <a:endParaRPr lang="en-US" sz="66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2667000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Recording Adjusting and Closing Entries for a Service Business. </a:t>
            </a:r>
            <a:endParaRPr lang="en-US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02" y="4361667"/>
            <a:ext cx="59150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050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101725" y="1235075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15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accent6"/>
                </a:solidFill>
              </a:rPr>
              <a:t>ADJUSTING ENTRY FOR</a:t>
            </a:r>
            <a:r>
              <a:rPr lang="en-US" sz="2800" dirty="0">
                <a:solidFill>
                  <a:schemeClr val="accent6"/>
                </a:solidFill>
              </a:rPr>
              <a:t>ADJUSTING ENTRY FOR SUPPLIES</a:t>
            </a:r>
          </a:p>
        </p:txBody>
      </p:sp>
      <p:pic>
        <p:nvPicPr>
          <p:cNvPr id="8" name="Picture 3" descr="D:\C21 PowerPoint\Multi_Journal\art for blue\Ch09\Ch09-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1" b="55798"/>
          <a:stretch>
            <a:fillRect/>
          </a:stretch>
        </p:blipFill>
        <p:spPr bwMode="auto">
          <a:xfrm>
            <a:off x="1106487" y="2151062"/>
            <a:ext cx="6931025" cy="377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2246312" y="4741862"/>
            <a:ext cx="457200" cy="4572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1103312" y="4818062"/>
            <a:ext cx="457200" cy="4572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3008312" y="5732462"/>
            <a:ext cx="3962400" cy="685800"/>
            <a:chOff x="1488" y="2976"/>
            <a:chExt cx="2496" cy="432"/>
          </a:xfrm>
        </p:grpSpPr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1488" y="2976"/>
              <a:ext cx="2496" cy="288"/>
              <a:chOff x="1488" y="2976"/>
              <a:chExt cx="2496" cy="288"/>
            </a:xfrm>
          </p:grpSpPr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 flipV="1">
                <a:off x="3072" y="2976"/>
                <a:ext cx="912" cy="288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H="1" flipV="1">
                <a:off x="1488" y="3024"/>
                <a:ext cx="1488" cy="24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2880" y="3120"/>
              <a:ext cx="288" cy="288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/>
            </a:p>
          </p:txBody>
        </p:sp>
      </p:grp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3617912" y="3979862"/>
            <a:ext cx="2514600" cy="1447800"/>
            <a:chOff x="1872" y="1872"/>
            <a:chExt cx="1584" cy="912"/>
          </a:xfrm>
        </p:grpSpPr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024" y="2064"/>
              <a:ext cx="432" cy="67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1872" y="2016"/>
              <a:ext cx="1200" cy="76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2880" y="1872"/>
              <a:ext cx="288" cy="288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326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  <p:bldP spid="1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304800"/>
            <a:ext cx="843915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371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814388"/>
            <a:ext cx="696277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2474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714375"/>
            <a:ext cx="714375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438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862013"/>
            <a:ext cx="6981825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507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738313"/>
            <a:ext cx="627697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016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828675"/>
            <a:ext cx="7248525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182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857250"/>
            <a:ext cx="68389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814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04863"/>
            <a:ext cx="70104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643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6225"/>
            <a:ext cx="8496300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439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267200"/>
            <a:ext cx="7239000" cy="1143000"/>
          </a:xfrm>
          <a:noFill/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Accounting for a Merchandising Business Organized as a Partnership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90" name="Picture 2" descr="Image result for merchandise busin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27" y="2438400"/>
            <a:ext cx="2455580" cy="26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partner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70" y="4953000"/>
            <a:ext cx="2698137" cy="151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168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Company:</a:t>
            </a:r>
            <a:r>
              <a:rPr lang="en-US" dirty="0" err="1" smtClean="0">
                <a:solidFill>
                  <a:srgbClr val="7030A0"/>
                </a:solidFill>
              </a:rPr>
              <a:t>Omni</a:t>
            </a:r>
            <a:r>
              <a:rPr lang="en-US" dirty="0" smtClean="0">
                <a:solidFill>
                  <a:srgbClr val="7030A0"/>
                </a:solidFill>
              </a:rPr>
              <a:t> Import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1605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276600" y="304800"/>
            <a:ext cx="3735267" cy="5334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6"/>
                </a:solidFill>
              </a:rPr>
              <a:t>Overview:</a:t>
            </a:r>
            <a:endParaRPr lang="en-US" sz="48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Chapter 10</a:t>
            </a:r>
          </a:p>
          <a:p>
            <a:pPr lvl="1"/>
            <a:r>
              <a:rPr lang="en-US" dirty="0" smtClean="0"/>
              <a:t>Journalizing purchases and cash payments</a:t>
            </a:r>
            <a:endParaRPr lang="en-US" dirty="0"/>
          </a:p>
          <a:p>
            <a:r>
              <a:rPr lang="en-US" dirty="0" smtClean="0"/>
              <a:t>Chapter 11</a:t>
            </a:r>
          </a:p>
          <a:p>
            <a:pPr lvl="1"/>
            <a:r>
              <a:rPr lang="en-US" dirty="0" smtClean="0"/>
              <a:t>Journalizing sales and cash receipts</a:t>
            </a:r>
          </a:p>
          <a:p>
            <a:r>
              <a:rPr lang="en-US" dirty="0" smtClean="0"/>
              <a:t>Chapter 12</a:t>
            </a:r>
          </a:p>
          <a:p>
            <a:pPr lvl="1"/>
            <a:r>
              <a:rPr lang="en-US" dirty="0" smtClean="0"/>
              <a:t>Posting to general and subsidiary ledgers (accounts payable and accounts receivable)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Chapter 13</a:t>
            </a:r>
          </a:p>
          <a:p>
            <a:pPr lvl="1"/>
            <a:r>
              <a:rPr lang="en-US" dirty="0" smtClean="0"/>
              <a:t>Preparing Payroll Records</a:t>
            </a:r>
          </a:p>
          <a:p>
            <a:r>
              <a:rPr lang="en-US" dirty="0" smtClean="0"/>
              <a:t>Chapter 14</a:t>
            </a:r>
          </a:p>
          <a:p>
            <a:pPr lvl="1"/>
            <a:r>
              <a:rPr lang="en-US" dirty="0" smtClean="0"/>
              <a:t>Payroll Accounting, Taxes, and Reports</a:t>
            </a:r>
          </a:p>
          <a:p>
            <a:r>
              <a:rPr lang="en-US" dirty="0" smtClean="0"/>
              <a:t>Chapter 15</a:t>
            </a:r>
          </a:p>
          <a:p>
            <a:pPr lvl="1"/>
            <a:r>
              <a:rPr lang="en-US" dirty="0" smtClean="0"/>
              <a:t>Worksheet for A Merchandising Business</a:t>
            </a:r>
          </a:p>
          <a:p>
            <a:r>
              <a:rPr lang="en-US" dirty="0" smtClean="0"/>
              <a:t>Chapter 16</a:t>
            </a:r>
          </a:p>
          <a:p>
            <a:pPr lvl="1"/>
            <a:r>
              <a:rPr lang="en-US" dirty="0" smtClean="0"/>
              <a:t>Financial Statements for a Partnership</a:t>
            </a:r>
          </a:p>
        </p:txBody>
      </p:sp>
    </p:spTree>
    <p:extLst>
      <p:ext uri="{BB962C8B-B14F-4D97-AF65-F5344CB8AC3E}">
        <p14:creationId xmlns:p14="http://schemas.microsoft.com/office/powerpoint/2010/main" val="2408321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226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mtClean="0"/>
              <a:t>Partnership- A business in which two or more persons combine their assets and skills </a:t>
            </a:r>
          </a:p>
        </p:txBody>
      </p:sp>
      <p:sp>
        <p:nvSpPr>
          <p:cNvPr id="2052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mtClean="0"/>
              <a:t>Partner – a member of the partnership</a:t>
            </a:r>
          </a:p>
        </p:txBody>
      </p:sp>
      <p:pic>
        <p:nvPicPr>
          <p:cNvPr id="14338" name="Picture 2" descr="Image result for partnersh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926" y="2590800"/>
            <a:ext cx="4268336" cy="257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59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85800" y="297180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lang="en-US"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dirty="0" smtClean="0">
                <a:solidFill>
                  <a:schemeClr val="accent6"/>
                </a:solidFill>
              </a:rPr>
              <a:t>Journalizing Purchases and Cash Payments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609600"/>
            <a:ext cx="381952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8588"/>
            <a:ext cx="39719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829">
        <p:cut/>
      </p:transition>
    </mc:Choice>
    <mc:Fallback xmlns="">
      <p:transition advTm="4829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31187" cy="8302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Omni Import- Service Business-sells a service for a fee.</a:t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They purchase and sell novelty and gift items. </a:t>
            </a:r>
          </a:p>
        </p:txBody>
      </p:sp>
      <p:sp>
        <p:nvSpPr>
          <p:cNvPr id="3075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2895600"/>
            <a:ext cx="4038599" cy="4525963"/>
          </a:xfrm>
        </p:spPr>
        <p:txBody>
          <a:bodyPr/>
          <a:lstStyle/>
          <a:p>
            <a:r>
              <a:rPr lang="en-US" dirty="0" smtClean="0"/>
              <a:t>Merchandise Business</a:t>
            </a:r>
            <a:r>
              <a:rPr lang="en-US" dirty="0" smtClean="0">
                <a:solidFill>
                  <a:srgbClr val="FF0000"/>
                </a:solidFill>
              </a:rPr>
              <a:t>-a business that purchases and sells goods </a:t>
            </a:r>
          </a:p>
          <a:p>
            <a:r>
              <a:rPr lang="en-US" dirty="0" smtClean="0"/>
              <a:t>Retail Merchandising Business- </a:t>
            </a:r>
            <a:r>
              <a:rPr lang="en-US" dirty="0" smtClean="0">
                <a:solidFill>
                  <a:srgbClr val="FF0000"/>
                </a:solidFill>
              </a:rPr>
              <a:t>sells to people who use or consume goods. </a:t>
            </a:r>
          </a:p>
        </p:txBody>
      </p:sp>
      <p:sp>
        <p:nvSpPr>
          <p:cNvPr id="3076" name="Content Placeholder 4"/>
          <p:cNvSpPr>
            <a:spLocks noGrp="1"/>
          </p:cNvSpPr>
          <p:nvPr>
            <p:ph sz="quarter" idx="14"/>
          </p:nvPr>
        </p:nvSpPr>
        <p:spPr>
          <a:xfrm>
            <a:off x="4876800" y="2590800"/>
            <a:ext cx="4038599" cy="4525963"/>
          </a:xfrm>
        </p:spPr>
        <p:txBody>
          <a:bodyPr/>
          <a:lstStyle/>
          <a:p>
            <a:r>
              <a:rPr lang="en-US" dirty="0" smtClean="0"/>
              <a:t>Wholesale Merchandising </a:t>
            </a:r>
            <a:r>
              <a:rPr lang="en-US" dirty="0" smtClean="0">
                <a:solidFill>
                  <a:srgbClr val="FF0000"/>
                </a:solidFill>
              </a:rPr>
              <a:t>Business-a business that buys and resells merchandise to retail merchandising businesses. </a:t>
            </a:r>
          </a:p>
        </p:txBody>
      </p:sp>
    </p:spTree>
    <p:extLst>
      <p:ext uri="{BB962C8B-B14F-4D97-AF65-F5344CB8AC3E}">
        <p14:creationId xmlns:p14="http://schemas.microsoft.com/office/powerpoint/2010/main" val="338817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47583" y="304800"/>
            <a:ext cx="7772400" cy="457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dirty="0" smtClean="0">
                <a:solidFill>
                  <a:srgbClr val="FF0000"/>
                </a:solidFill>
              </a:rPr>
              <a:t>EXPANDED JOURNAL</a:t>
            </a:r>
          </a:p>
        </p:txBody>
      </p:sp>
      <p:pic>
        <p:nvPicPr>
          <p:cNvPr id="2051" name="Picture 3" descr="D:\C21 PowerPoint\Multi_Journal\art for blue\Ch10\Ch10-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80"/>
          <a:stretch>
            <a:fillRect/>
          </a:stretch>
        </p:blipFill>
        <p:spPr bwMode="auto">
          <a:xfrm>
            <a:off x="228600" y="1143000"/>
            <a:ext cx="8647113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10-1, page 229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 rot="16200000">
            <a:off x="2014544" y="4364031"/>
            <a:ext cx="1838312" cy="533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6200000">
            <a:off x="1176344" y="4364031"/>
            <a:ext cx="1838312" cy="533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6200000">
            <a:off x="3814627" y="4364031"/>
            <a:ext cx="1838312" cy="533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6200000">
            <a:off x="4452944" y="4364031"/>
            <a:ext cx="1838312" cy="533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6200000">
            <a:off x="5291144" y="4364031"/>
            <a:ext cx="1838312" cy="533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6200000">
            <a:off x="5976944" y="4364031"/>
            <a:ext cx="1838312" cy="533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8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230</a:t>
            </a:r>
          </a:p>
        </p:txBody>
      </p:sp>
      <p:sp>
        <p:nvSpPr>
          <p:cNvPr id="5123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Cost of merchandise- </a:t>
            </a:r>
            <a:r>
              <a:rPr lang="en-US" smtClean="0"/>
              <a:t>a price a business pays for goods it purchases and sells</a:t>
            </a:r>
          </a:p>
          <a:p>
            <a:r>
              <a:rPr lang="en-US" smtClean="0">
                <a:solidFill>
                  <a:srgbClr val="FF0000"/>
                </a:solidFill>
              </a:rPr>
              <a:t>Markup-</a:t>
            </a:r>
            <a:r>
              <a:rPr lang="en-US" smtClean="0"/>
              <a:t> the amount added to the cost of merchandise to establish the selling price</a:t>
            </a:r>
          </a:p>
          <a:p>
            <a:pPr lvl="1"/>
            <a:r>
              <a:rPr lang="en-US" smtClean="0"/>
              <a:t>An item costs $10.00  and you sell it for 25.00,  the mark up is $15.00</a:t>
            </a:r>
          </a:p>
          <a:p>
            <a:r>
              <a:rPr lang="en-US" smtClean="0">
                <a:solidFill>
                  <a:srgbClr val="FF0000"/>
                </a:solidFill>
              </a:rPr>
              <a:t>Vendor</a:t>
            </a:r>
            <a:r>
              <a:rPr lang="en-US" smtClean="0"/>
              <a:t>-a business from which merchandise is purchased or supplies or other assets are bought is called a vendor. 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4696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2" name="Group 18"/>
          <p:cNvGrpSpPr>
            <a:grpSpLocks/>
          </p:cNvGrpSpPr>
          <p:nvPr/>
        </p:nvGrpSpPr>
        <p:grpSpPr bwMode="auto">
          <a:xfrm>
            <a:off x="457200" y="1143000"/>
            <a:ext cx="8053388" cy="1417638"/>
            <a:chOff x="288" y="720"/>
            <a:chExt cx="5073" cy="893"/>
          </a:xfrm>
        </p:grpSpPr>
        <p:pic>
          <p:nvPicPr>
            <p:cNvPr id="7185" name="Picture 3" descr="D:\C21 PowerPoint\Multi_Journal\art for blue\Ch10\Ch10-01b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720"/>
              <a:ext cx="5073" cy="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6" name="Text Box 16"/>
            <p:cNvSpPr txBox="1">
              <a:spLocks noChangeArrowheads="1"/>
            </p:cNvSpPr>
            <p:nvPr/>
          </p:nvSpPr>
          <p:spPr bwMode="auto">
            <a:xfrm>
              <a:off x="768" y="1200"/>
              <a:ext cx="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>
                  <a:solidFill>
                    <a:schemeClr val="bg2"/>
                  </a:solidFill>
                  <a:sym typeface="Wingdings" pitchFamily="2" charset="2"/>
                </a:rPr>
                <a:t></a:t>
              </a:r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7187" name="Text Box 17"/>
            <p:cNvSpPr txBox="1">
              <a:spLocks noChangeArrowheads="1"/>
            </p:cNvSpPr>
            <p:nvPr/>
          </p:nvSpPr>
          <p:spPr bwMode="auto">
            <a:xfrm>
              <a:off x="3024" y="1200"/>
              <a:ext cx="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>
                  <a:solidFill>
                    <a:schemeClr val="bg2"/>
                  </a:solidFill>
                  <a:sym typeface="Wingdings" pitchFamily="2" charset="2"/>
                </a:rPr>
                <a:t></a:t>
              </a:r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09550" y="3717925"/>
            <a:ext cx="77914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Place a check mark in the Account Title column to show that no account title is needed.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71588" y="-228600"/>
            <a:ext cx="7239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PURCHASING MERCHANDISE FOR CASH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6324600" y="2209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228600" y="1524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38100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5105400" y="2209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1676400" y="2133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09550" y="4378325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095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209550" y="4741863"/>
            <a:ext cx="7715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Place a check mark in the Post. Ref. column to show that amounts are not to be posted individually.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211138" y="5408613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 Write the debit amount.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211138" y="5773738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6. Write the credit amount.</a:t>
            </a:r>
          </a:p>
        </p:txBody>
      </p:sp>
      <p:sp>
        <p:nvSpPr>
          <p:cNvPr id="11279" name="Oval 15"/>
          <p:cNvSpPr>
            <a:spLocks noChangeArrowheads="1"/>
          </p:cNvSpPr>
          <p:nvPr/>
        </p:nvSpPr>
        <p:spPr bwMode="auto">
          <a:xfrm>
            <a:off x="82296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10-1, page 231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98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6" grpId="0" autoUpdateAnimBg="0"/>
      <p:bldP spid="11268" grpId="0" animBg="1" autoUpdateAnimBg="0"/>
      <p:bldP spid="11269" grpId="0" animBg="1" autoUpdateAnimBg="0"/>
      <p:bldP spid="11270" grpId="0" animBg="1" autoUpdateAnimBg="0"/>
      <p:bldP spid="11271" grpId="0" animBg="1" autoUpdateAnimBg="0"/>
      <p:bldP spid="11272" grpId="0" animBg="1" autoUpdateAnimBg="0"/>
      <p:bldP spid="11273" grpId="0" autoUpdateAnimBg="0"/>
      <p:bldP spid="11274" grpId="0" autoUpdateAnimBg="0"/>
      <p:bldP spid="11275" grpId="0" autoUpdateAnimBg="0"/>
      <p:bldP spid="11277" grpId="0" autoUpdateAnimBg="0"/>
      <p:bldP spid="11278" grpId="0" autoUpdateAnimBg="0"/>
      <p:bldP spid="11279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395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PURCHASING MERCHANDISE ON ACCOUNT</a:t>
            </a:r>
          </a:p>
        </p:txBody>
      </p:sp>
      <p:pic>
        <p:nvPicPr>
          <p:cNvPr id="16388" name="Picture 4" descr="D:\C21 PowerPoint\Multi_Journal\art for blue\Ch10\Ch10-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5"/>
          <a:stretch>
            <a:fillRect/>
          </a:stretch>
        </p:blipFill>
        <p:spPr bwMode="auto">
          <a:xfrm>
            <a:off x="404813" y="1090613"/>
            <a:ext cx="8126412" cy="14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8382000" y="22479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16390" name="Oval 6"/>
          <p:cNvSpPr>
            <a:spLocks noChangeArrowheads="1"/>
          </p:cNvSpPr>
          <p:nvPr/>
        </p:nvSpPr>
        <p:spPr bwMode="auto">
          <a:xfrm>
            <a:off x="4572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6391" name="Oval 7"/>
          <p:cNvSpPr>
            <a:spLocks noChangeArrowheads="1"/>
          </p:cNvSpPr>
          <p:nvPr/>
        </p:nvSpPr>
        <p:spPr bwMode="auto">
          <a:xfrm>
            <a:off x="3810000" y="22479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6096000" y="22479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12954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09550" y="4090988"/>
            <a:ext cx="7791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purchase invoice number in the Doc. No. column.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095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09550" y="4454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credit amount.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09550" y="3717925"/>
            <a:ext cx="855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vendor name in the Account Title column.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209550" y="4920076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debit amount.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10-2, page 234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788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 autoUpdateAnimBg="0"/>
      <p:bldP spid="16390" grpId="0" animBg="1" autoUpdateAnimBg="0"/>
      <p:bldP spid="16391" grpId="0" animBg="1" autoUpdateAnimBg="0"/>
      <p:bldP spid="16392" grpId="0" animBg="1" autoUpdateAnimBg="0"/>
      <p:bldP spid="16393" grpId="0" animBg="1" autoUpdateAnimBg="0"/>
      <p:bldP spid="16394" grpId="0" autoUpdateAnimBg="0"/>
      <p:bldP spid="16395" grpId="0" autoUpdateAnimBg="0"/>
      <p:bldP spid="16396" grpId="0" autoUpdateAnimBg="0"/>
      <p:bldP spid="16397" grpId="0" autoUpdateAnimBg="0"/>
      <p:bldP spid="1639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4887" y="47147"/>
            <a:ext cx="7239000" cy="1143000"/>
          </a:xfrm>
        </p:spPr>
        <p:txBody>
          <a:bodyPr/>
          <a:lstStyle/>
          <a:p>
            <a:r>
              <a:rPr lang="en-US" sz="4400" dirty="0">
                <a:solidFill>
                  <a:srgbClr val="FF0000"/>
                </a:solidFill>
              </a:rPr>
              <a:t>BUYING SUPPLIES FOR CASH</a:t>
            </a:r>
          </a:p>
        </p:txBody>
      </p:sp>
      <p:pic>
        <p:nvPicPr>
          <p:cNvPr id="17412" name="Picture 4" descr="D:\C21 PowerPoint\Multi_Journal\art for blue\Ch10\Ch10-0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1" r="1411"/>
          <a:stretch>
            <a:fillRect/>
          </a:stretch>
        </p:blipFill>
        <p:spPr bwMode="auto">
          <a:xfrm>
            <a:off x="420688" y="1139825"/>
            <a:ext cx="8318500" cy="173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10-2, page 235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4" name="Oval 6"/>
          <p:cNvSpPr>
            <a:spLocks noChangeArrowheads="1"/>
          </p:cNvSpPr>
          <p:nvPr/>
        </p:nvSpPr>
        <p:spPr bwMode="auto">
          <a:xfrm>
            <a:off x="7620000" y="22479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4572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3505200" y="22479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5715000" y="22479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12954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514350" y="4090988"/>
            <a:ext cx="7791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5143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514350" y="4454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4.	Write the debit amount.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514350" y="3717925"/>
            <a:ext cx="695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account title.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514350" y="481647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5.	Write the credit amount.</a:t>
            </a:r>
          </a:p>
        </p:txBody>
      </p:sp>
    </p:spTree>
    <p:extLst>
      <p:ext uri="{BB962C8B-B14F-4D97-AF65-F5344CB8AC3E}">
        <p14:creationId xmlns:p14="http://schemas.microsoft.com/office/powerpoint/2010/main" val="10785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nimBg="1" autoUpdateAnimBg="0"/>
      <p:bldP spid="17415" grpId="0" animBg="1" autoUpdateAnimBg="0"/>
      <p:bldP spid="17416" grpId="0" animBg="1" autoUpdateAnimBg="0"/>
      <p:bldP spid="17417" grpId="0" animBg="1" autoUpdateAnimBg="0"/>
      <p:bldP spid="17418" grpId="0" animBg="1" autoUpdateAnimBg="0"/>
      <p:bldP spid="17424" grpId="0" autoUpdateAnimBg="0"/>
      <p:bldP spid="17425" grpId="0" autoUpdateAnimBg="0"/>
      <p:bldP spid="17426" grpId="0" autoUpdateAnimBg="0"/>
      <p:bldP spid="17427" grpId="0" autoUpdateAnimBg="0"/>
      <p:bldP spid="17428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90" name="Group 34"/>
          <p:cNvGrpSpPr>
            <a:grpSpLocks/>
          </p:cNvGrpSpPr>
          <p:nvPr/>
        </p:nvGrpSpPr>
        <p:grpSpPr bwMode="auto">
          <a:xfrm>
            <a:off x="457200" y="914400"/>
            <a:ext cx="8229600" cy="3962400"/>
            <a:chOff x="288" y="576"/>
            <a:chExt cx="5184" cy="2496"/>
          </a:xfrm>
        </p:grpSpPr>
        <p:pic>
          <p:nvPicPr>
            <p:cNvPr id="19460" name="Picture 4" descr="D:\C21 PowerPoint\Multi_Journal\art for blue\Ch10\Ch10-02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1" b="2240"/>
            <a:stretch>
              <a:fillRect/>
            </a:stretch>
          </p:blipFill>
          <p:spPr bwMode="auto">
            <a:xfrm>
              <a:off x="288" y="576"/>
              <a:ext cx="5184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482" name="Group 26"/>
            <p:cNvGrpSpPr>
              <a:grpSpLocks/>
            </p:cNvGrpSpPr>
            <p:nvPr/>
          </p:nvGrpSpPr>
          <p:grpSpPr bwMode="auto">
            <a:xfrm>
              <a:off x="1920" y="1488"/>
              <a:ext cx="3552" cy="1584"/>
              <a:chOff x="1920" y="1488"/>
              <a:chExt cx="3552" cy="1584"/>
            </a:xfrm>
          </p:grpSpPr>
          <p:pic>
            <p:nvPicPr>
              <p:cNvPr id="19472" name="Picture 16" descr="D:\C21 PowerPoint\Multi_Journal\art for blue\Ch10\Ch10-02d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665"/>
              <a:stretch>
                <a:fillRect/>
              </a:stretch>
            </p:blipFill>
            <p:spPr bwMode="auto">
              <a:xfrm>
                <a:off x="1931" y="1488"/>
                <a:ext cx="3536" cy="15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189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9480" name="Group 24"/>
              <p:cNvGrpSpPr>
                <a:grpSpLocks/>
              </p:cNvGrpSpPr>
              <p:nvPr/>
            </p:nvGrpSpPr>
            <p:grpSpPr bwMode="auto">
              <a:xfrm>
                <a:off x="1920" y="2928"/>
                <a:ext cx="3552" cy="144"/>
                <a:chOff x="1920" y="2928"/>
                <a:chExt cx="3504" cy="174"/>
              </a:xfrm>
            </p:grpSpPr>
            <p:sp>
              <p:nvSpPr>
                <p:cNvPr id="19477" name="Freeform 21"/>
                <p:cNvSpPr>
                  <a:spLocks/>
                </p:cNvSpPr>
                <p:nvPr/>
              </p:nvSpPr>
              <p:spPr bwMode="auto">
                <a:xfrm>
                  <a:off x="1938" y="2928"/>
                  <a:ext cx="3486" cy="144"/>
                </a:xfrm>
                <a:custGeom>
                  <a:avLst/>
                  <a:gdLst>
                    <a:gd name="T0" fmla="*/ 0 w 3504"/>
                    <a:gd name="T1" fmla="*/ 96 h 144"/>
                    <a:gd name="T2" fmla="*/ 96 w 3504"/>
                    <a:gd name="T3" fmla="*/ 48 h 144"/>
                    <a:gd name="T4" fmla="*/ 144 w 3504"/>
                    <a:gd name="T5" fmla="*/ 96 h 144"/>
                    <a:gd name="T6" fmla="*/ 432 w 3504"/>
                    <a:gd name="T7" fmla="*/ 48 h 144"/>
                    <a:gd name="T8" fmla="*/ 528 w 3504"/>
                    <a:gd name="T9" fmla="*/ 96 h 144"/>
                    <a:gd name="T10" fmla="*/ 768 w 3504"/>
                    <a:gd name="T11" fmla="*/ 48 h 144"/>
                    <a:gd name="T12" fmla="*/ 912 w 3504"/>
                    <a:gd name="T13" fmla="*/ 96 h 144"/>
                    <a:gd name="T14" fmla="*/ 960 w 3504"/>
                    <a:gd name="T15" fmla="*/ 48 h 144"/>
                    <a:gd name="T16" fmla="*/ 1200 w 3504"/>
                    <a:gd name="T17" fmla="*/ 96 h 144"/>
                    <a:gd name="T18" fmla="*/ 1584 w 3504"/>
                    <a:gd name="T19" fmla="*/ 48 h 144"/>
                    <a:gd name="T20" fmla="*/ 1776 w 3504"/>
                    <a:gd name="T21" fmla="*/ 96 h 144"/>
                    <a:gd name="T22" fmla="*/ 1872 w 3504"/>
                    <a:gd name="T23" fmla="*/ 48 h 144"/>
                    <a:gd name="T24" fmla="*/ 1968 w 3504"/>
                    <a:gd name="T25" fmla="*/ 0 h 144"/>
                    <a:gd name="T26" fmla="*/ 2016 w 3504"/>
                    <a:gd name="T27" fmla="*/ 0 h 144"/>
                    <a:gd name="T28" fmla="*/ 2064 w 3504"/>
                    <a:gd name="T29" fmla="*/ 48 h 144"/>
                    <a:gd name="T30" fmla="*/ 2112 w 3504"/>
                    <a:gd name="T31" fmla="*/ 48 h 144"/>
                    <a:gd name="T32" fmla="*/ 2160 w 3504"/>
                    <a:gd name="T33" fmla="*/ 96 h 144"/>
                    <a:gd name="T34" fmla="*/ 2208 w 3504"/>
                    <a:gd name="T35" fmla="*/ 96 h 144"/>
                    <a:gd name="T36" fmla="*/ 2304 w 3504"/>
                    <a:gd name="T37" fmla="*/ 48 h 144"/>
                    <a:gd name="T38" fmla="*/ 2382 w 3504"/>
                    <a:gd name="T39" fmla="*/ 30 h 144"/>
                    <a:gd name="T40" fmla="*/ 2514 w 3504"/>
                    <a:gd name="T41" fmla="*/ 60 h 144"/>
                    <a:gd name="T42" fmla="*/ 2532 w 3504"/>
                    <a:gd name="T43" fmla="*/ 72 h 144"/>
                    <a:gd name="T44" fmla="*/ 2568 w 3504"/>
                    <a:gd name="T45" fmla="*/ 84 h 144"/>
                    <a:gd name="T46" fmla="*/ 2784 w 3504"/>
                    <a:gd name="T47" fmla="*/ 36 h 144"/>
                    <a:gd name="T48" fmla="*/ 2880 w 3504"/>
                    <a:gd name="T49" fmla="*/ 48 h 144"/>
                    <a:gd name="T50" fmla="*/ 2898 w 3504"/>
                    <a:gd name="T51" fmla="*/ 60 h 144"/>
                    <a:gd name="T52" fmla="*/ 2970 w 3504"/>
                    <a:gd name="T53" fmla="*/ 96 h 144"/>
                    <a:gd name="T54" fmla="*/ 3024 w 3504"/>
                    <a:gd name="T55" fmla="*/ 48 h 144"/>
                    <a:gd name="T56" fmla="*/ 3054 w 3504"/>
                    <a:gd name="T57" fmla="*/ 66 h 144"/>
                    <a:gd name="T58" fmla="*/ 3114 w 3504"/>
                    <a:gd name="T59" fmla="*/ 72 h 144"/>
                    <a:gd name="T60" fmla="*/ 3150 w 3504"/>
                    <a:gd name="T61" fmla="*/ 84 h 144"/>
                    <a:gd name="T62" fmla="*/ 3168 w 3504"/>
                    <a:gd name="T63" fmla="*/ 90 h 144"/>
                    <a:gd name="T64" fmla="*/ 3276 w 3504"/>
                    <a:gd name="T65" fmla="*/ 66 h 144"/>
                    <a:gd name="T66" fmla="*/ 3348 w 3504"/>
                    <a:gd name="T67" fmla="*/ 72 h 144"/>
                    <a:gd name="T68" fmla="*/ 3366 w 3504"/>
                    <a:gd name="T69" fmla="*/ 84 h 144"/>
                    <a:gd name="T70" fmla="*/ 3402 w 3504"/>
                    <a:gd name="T71" fmla="*/ 96 h 144"/>
                    <a:gd name="T72" fmla="*/ 3420 w 3504"/>
                    <a:gd name="T73" fmla="*/ 102 h 144"/>
                    <a:gd name="T74" fmla="*/ 3462 w 3504"/>
                    <a:gd name="T75" fmla="*/ 96 h 144"/>
                    <a:gd name="T76" fmla="*/ 3504 w 3504"/>
                    <a:gd name="T77" fmla="*/ 18 h 144"/>
                    <a:gd name="T78" fmla="*/ 3504 w 3504"/>
                    <a:gd name="T79" fmla="*/ 144 h 144"/>
                    <a:gd name="T80" fmla="*/ 0 w 3504"/>
                    <a:gd name="T81" fmla="*/ 144 h 144"/>
                    <a:gd name="T82" fmla="*/ 0 w 3504"/>
                    <a:gd name="T83" fmla="*/ 96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504" h="144">
                      <a:moveTo>
                        <a:pt x="0" y="96"/>
                      </a:moveTo>
                      <a:lnTo>
                        <a:pt x="96" y="48"/>
                      </a:lnTo>
                      <a:lnTo>
                        <a:pt x="144" y="96"/>
                      </a:lnTo>
                      <a:lnTo>
                        <a:pt x="432" y="48"/>
                      </a:lnTo>
                      <a:lnTo>
                        <a:pt x="528" y="96"/>
                      </a:lnTo>
                      <a:lnTo>
                        <a:pt x="768" y="48"/>
                      </a:lnTo>
                      <a:lnTo>
                        <a:pt x="912" y="96"/>
                      </a:lnTo>
                      <a:lnTo>
                        <a:pt x="960" y="48"/>
                      </a:lnTo>
                      <a:lnTo>
                        <a:pt x="1200" y="96"/>
                      </a:lnTo>
                      <a:lnTo>
                        <a:pt x="1584" y="48"/>
                      </a:lnTo>
                      <a:lnTo>
                        <a:pt x="1776" y="96"/>
                      </a:lnTo>
                      <a:lnTo>
                        <a:pt x="1872" y="48"/>
                      </a:lnTo>
                      <a:lnTo>
                        <a:pt x="1968" y="0"/>
                      </a:lnTo>
                      <a:lnTo>
                        <a:pt x="2016" y="0"/>
                      </a:lnTo>
                      <a:lnTo>
                        <a:pt x="2064" y="48"/>
                      </a:lnTo>
                      <a:lnTo>
                        <a:pt x="2112" y="48"/>
                      </a:lnTo>
                      <a:lnTo>
                        <a:pt x="2160" y="96"/>
                      </a:lnTo>
                      <a:lnTo>
                        <a:pt x="2208" y="96"/>
                      </a:lnTo>
                      <a:lnTo>
                        <a:pt x="2304" y="48"/>
                      </a:lnTo>
                      <a:cubicBezTo>
                        <a:pt x="2370" y="35"/>
                        <a:pt x="2345" y="42"/>
                        <a:pt x="2382" y="30"/>
                      </a:cubicBezTo>
                      <a:cubicBezTo>
                        <a:pt x="2431" y="35"/>
                        <a:pt x="2469" y="45"/>
                        <a:pt x="2514" y="60"/>
                      </a:cubicBezTo>
                      <a:cubicBezTo>
                        <a:pt x="2521" y="62"/>
                        <a:pt x="2525" y="69"/>
                        <a:pt x="2532" y="72"/>
                      </a:cubicBezTo>
                      <a:cubicBezTo>
                        <a:pt x="2544" y="77"/>
                        <a:pt x="2568" y="84"/>
                        <a:pt x="2568" y="84"/>
                      </a:cubicBezTo>
                      <a:cubicBezTo>
                        <a:pt x="2641" y="76"/>
                        <a:pt x="2713" y="36"/>
                        <a:pt x="2784" y="36"/>
                      </a:cubicBezTo>
                      <a:cubicBezTo>
                        <a:pt x="2816" y="40"/>
                        <a:pt x="2848" y="41"/>
                        <a:pt x="2880" y="48"/>
                      </a:cubicBezTo>
                      <a:cubicBezTo>
                        <a:pt x="2887" y="49"/>
                        <a:pt x="2891" y="57"/>
                        <a:pt x="2898" y="60"/>
                      </a:cubicBezTo>
                      <a:cubicBezTo>
                        <a:pt x="2908" y="65"/>
                        <a:pt x="2970" y="83"/>
                        <a:pt x="2970" y="96"/>
                      </a:cubicBezTo>
                      <a:cubicBezTo>
                        <a:pt x="2988" y="80"/>
                        <a:pt x="3001" y="56"/>
                        <a:pt x="3024" y="48"/>
                      </a:cubicBezTo>
                      <a:cubicBezTo>
                        <a:pt x="3035" y="44"/>
                        <a:pt x="3043" y="63"/>
                        <a:pt x="3054" y="66"/>
                      </a:cubicBezTo>
                      <a:cubicBezTo>
                        <a:pt x="3073" y="71"/>
                        <a:pt x="3094" y="70"/>
                        <a:pt x="3114" y="72"/>
                      </a:cubicBezTo>
                      <a:cubicBezTo>
                        <a:pt x="3126" y="76"/>
                        <a:pt x="3138" y="80"/>
                        <a:pt x="3150" y="84"/>
                      </a:cubicBezTo>
                      <a:cubicBezTo>
                        <a:pt x="3156" y="86"/>
                        <a:pt x="3168" y="90"/>
                        <a:pt x="3168" y="90"/>
                      </a:cubicBezTo>
                      <a:cubicBezTo>
                        <a:pt x="3221" y="86"/>
                        <a:pt x="3238" y="91"/>
                        <a:pt x="3276" y="66"/>
                      </a:cubicBezTo>
                      <a:cubicBezTo>
                        <a:pt x="3300" y="68"/>
                        <a:pt x="3324" y="67"/>
                        <a:pt x="3348" y="72"/>
                      </a:cubicBezTo>
                      <a:cubicBezTo>
                        <a:pt x="3355" y="73"/>
                        <a:pt x="3359" y="81"/>
                        <a:pt x="3366" y="84"/>
                      </a:cubicBezTo>
                      <a:cubicBezTo>
                        <a:pt x="3378" y="89"/>
                        <a:pt x="3390" y="92"/>
                        <a:pt x="3402" y="96"/>
                      </a:cubicBezTo>
                      <a:cubicBezTo>
                        <a:pt x="3408" y="98"/>
                        <a:pt x="3420" y="102"/>
                        <a:pt x="3420" y="102"/>
                      </a:cubicBezTo>
                      <a:cubicBezTo>
                        <a:pt x="3434" y="100"/>
                        <a:pt x="3450" y="104"/>
                        <a:pt x="3462" y="96"/>
                      </a:cubicBezTo>
                      <a:cubicBezTo>
                        <a:pt x="3493" y="76"/>
                        <a:pt x="3482" y="40"/>
                        <a:pt x="3504" y="18"/>
                      </a:cubicBezTo>
                      <a:lnTo>
                        <a:pt x="3504" y="144"/>
                      </a:lnTo>
                      <a:lnTo>
                        <a:pt x="0" y="144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1842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78" name="Freeform 22"/>
                <p:cNvSpPr>
                  <a:spLocks/>
                </p:cNvSpPr>
                <p:nvPr/>
              </p:nvSpPr>
              <p:spPr bwMode="auto">
                <a:xfrm>
                  <a:off x="1920" y="2976"/>
                  <a:ext cx="3504" cy="126"/>
                </a:xfrm>
                <a:custGeom>
                  <a:avLst/>
                  <a:gdLst>
                    <a:gd name="T0" fmla="*/ 0 w 3504"/>
                    <a:gd name="T1" fmla="*/ 96 h 144"/>
                    <a:gd name="T2" fmla="*/ 96 w 3504"/>
                    <a:gd name="T3" fmla="*/ 48 h 144"/>
                    <a:gd name="T4" fmla="*/ 144 w 3504"/>
                    <a:gd name="T5" fmla="*/ 96 h 144"/>
                    <a:gd name="T6" fmla="*/ 432 w 3504"/>
                    <a:gd name="T7" fmla="*/ 48 h 144"/>
                    <a:gd name="T8" fmla="*/ 528 w 3504"/>
                    <a:gd name="T9" fmla="*/ 96 h 144"/>
                    <a:gd name="T10" fmla="*/ 768 w 3504"/>
                    <a:gd name="T11" fmla="*/ 48 h 144"/>
                    <a:gd name="T12" fmla="*/ 912 w 3504"/>
                    <a:gd name="T13" fmla="*/ 96 h 144"/>
                    <a:gd name="T14" fmla="*/ 960 w 3504"/>
                    <a:gd name="T15" fmla="*/ 48 h 144"/>
                    <a:gd name="T16" fmla="*/ 1200 w 3504"/>
                    <a:gd name="T17" fmla="*/ 96 h 144"/>
                    <a:gd name="T18" fmla="*/ 1584 w 3504"/>
                    <a:gd name="T19" fmla="*/ 48 h 144"/>
                    <a:gd name="T20" fmla="*/ 1776 w 3504"/>
                    <a:gd name="T21" fmla="*/ 96 h 144"/>
                    <a:gd name="T22" fmla="*/ 1872 w 3504"/>
                    <a:gd name="T23" fmla="*/ 48 h 144"/>
                    <a:gd name="T24" fmla="*/ 1968 w 3504"/>
                    <a:gd name="T25" fmla="*/ 0 h 144"/>
                    <a:gd name="T26" fmla="*/ 2016 w 3504"/>
                    <a:gd name="T27" fmla="*/ 0 h 144"/>
                    <a:gd name="T28" fmla="*/ 2064 w 3504"/>
                    <a:gd name="T29" fmla="*/ 48 h 144"/>
                    <a:gd name="T30" fmla="*/ 2112 w 3504"/>
                    <a:gd name="T31" fmla="*/ 48 h 144"/>
                    <a:gd name="T32" fmla="*/ 2160 w 3504"/>
                    <a:gd name="T33" fmla="*/ 96 h 144"/>
                    <a:gd name="T34" fmla="*/ 2208 w 3504"/>
                    <a:gd name="T35" fmla="*/ 96 h 144"/>
                    <a:gd name="T36" fmla="*/ 2304 w 3504"/>
                    <a:gd name="T37" fmla="*/ 48 h 144"/>
                    <a:gd name="T38" fmla="*/ 2382 w 3504"/>
                    <a:gd name="T39" fmla="*/ 30 h 144"/>
                    <a:gd name="T40" fmla="*/ 2514 w 3504"/>
                    <a:gd name="T41" fmla="*/ 60 h 144"/>
                    <a:gd name="T42" fmla="*/ 2532 w 3504"/>
                    <a:gd name="T43" fmla="*/ 72 h 144"/>
                    <a:gd name="T44" fmla="*/ 2568 w 3504"/>
                    <a:gd name="T45" fmla="*/ 84 h 144"/>
                    <a:gd name="T46" fmla="*/ 2784 w 3504"/>
                    <a:gd name="T47" fmla="*/ 36 h 144"/>
                    <a:gd name="T48" fmla="*/ 2880 w 3504"/>
                    <a:gd name="T49" fmla="*/ 48 h 144"/>
                    <a:gd name="T50" fmla="*/ 2898 w 3504"/>
                    <a:gd name="T51" fmla="*/ 60 h 144"/>
                    <a:gd name="T52" fmla="*/ 2970 w 3504"/>
                    <a:gd name="T53" fmla="*/ 96 h 144"/>
                    <a:gd name="T54" fmla="*/ 3024 w 3504"/>
                    <a:gd name="T55" fmla="*/ 48 h 144"/>
                    <a:gd name="T56" fmla="*/ 3054 w 3504"/>
                    <a:gd name="T57" fmla="*/ 66 h 144"/>
                    <a:gd name="T58" fmla="*/ 3114 w 3504"/>
                    <a:gd name="T59" fmla="*/ 72 h 144"/>
                    <a:gd name="T60" fmla="*/ 3150 w 3504"/>
                    <a:gd name="T61" fmla="*/ 84 h 144"/>
                    <a:gd name="T62" fmla="*/ 3168 w 3504"/>
                    <a:gd name="T63" fmla="*/ 90 h 144"/>
                    <a:gd name="T64" fmla="*/ 3276 w 3504"/>
                    <a:gd name="T65" fmla="*/ 66 h 144"/>
                    <a:gd name="T66" fmla="*/ 3348 w 3504"/>
                    <a:gd name="T67" fmla="*/ 72 h 144"/>
                    <a:gd name="T68" fmla="*/ 3366 w 3504"/>
                    <a:gd name="T69" fmla="*/ 84 h 144"/>
                    <a:gd name="T70" fmla="*/ 3402 w 3504"/>
                    <a:gd name="T71" fmla="*/ 96 h 144"/>
                    <a:gd name="T72" fmla="*/ 3420 w 3504"/>
                    <a:gd name="T73" fmla="*/ 102 h 144"/>
                    <a:gd name="T74" fmla="*/ 3462 w 3504"/>
                    <a:gd name="T75" fmla="*/ 96 h 144"/>
                    <a:gd name="T76" fmla="*/ 3504 w 3504"/>
                    <a:gd name="T77" fmla="*/ 18 h 144"/>
                    <a:gd name="T78" fmla="*/ 3504 w 3504"/>
                    <a:gd name="T79" fmla="*/ 144 h 144"/>
                    <a:gd name="T80" fmla="*/ 0 w 3504"/>
                    <a:gd name="T81" fmla="*/ 144 h 144"/>
                    <a:gd name="T82" fmla="*/ 0 w 3504"/>
                    <a:gd name="T83" fmla="*/ 96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504" h="144">
                      <a:moveTo>
                        <a:pt x="0" y="96"/>
                      </a:moveTo>
                      <a:lnTo>
                        <a:pt x="96" y="48"/>
                      </a:lnTo>
                      <a:lnTo>
                        <a:pt x="144" y="96"/>
                      </a:lnTo>
                      <a:lnTo>
                        <a:pt x="432" y="48"/>
                      </a:lnTo>
                      <a:lnTo>
                        <a:pt x="528" y="96"/>
                      </a:lnTo>
                      <a:lnTo>
                        <a:pt x="768" y="48"/>
                      </a:lnTo>
                      <a:lnTo>
                        <a:pt x="912" y="96"/>
                      </a:lnTo>
                      <a:lnTo>
                        <a:pt x="960" y="48"/>
                      </a:lnTo>
                      <a:lnTo>
                        <a:pt x="1200" y="96"/>
                      </a:lnTo>
                      <a:lnTo>
                        <a:pt x="1584" y="48"/>
                      </a:lnTo>
                      <a:lnTo>
                        <a:pt x="1776" y="96"/>
                      </a:lnTo>
                      <a:lnTo>
                        <a:pt x="1872" y="48"/>
                      </a:lnTo>
                      <a:lnTo>
                        <a:pt x="1968" y="0"/>
                      </a:lnTo>
                      <a:lnTo>
                        <a:pt x="2016" y="0"/>
                      </a:lnTo>
                      <a:lnTo>
                        <a:pt x="2064" y="48"/>
                      </a:lnTo>
                      <a:lnTo>
                        <a:pt x="2112" y="48"/>
                      </a:lnTo>
                      <a:lnTo>
                        <a:pt x="2160" y="96"/>
                      </a:lnTo>
                      <a:lnTo>
                        <a:pt x="2208" y="96"/>
                      </a:lnTo>
                      <a:lnTo>
                        <a:pt x="2304" y="48"/>
                      </a:lnTo>
                      <a:cubicBezTo>
                        <a:pt x="2370" y="35"/>
                        <a:pt x="2345" y="42"/>
                        <a:pt x="2382" y="30"/>
                      </a:cubicBezTo>
                      <a:cubicBezTo>
                        <a:pt x="2431" y="35"/>
                        <a:pt x="2469" y="45"/>
                        <a:pt x="2514" y="60"/>
                      </a:cubicBezTo>
                      <a:cubicBezTo>
                        <a:pt x="2521" y="62"/>
                        <a:pt x="2525" y="69"/>
                        <a:pt x="2532" y="72"/>
                      </a:cubicBezTo>
                      <a:cubicBezTo>
                        <a:pt x="2544" y="77"/>
                        <a:pt x="2568" y="84"/>
                        <a:pt x="2568" y="84"/>
                      </a:cubicBezTo>
                      <a:cubicBezTo>
                        <a:pt x="2641" y="76"/>
                        <a:pt x="2713" y="36"/>
                        <a:pt x="2784" y="36"/>
                      </a:cubicBezTo>
                      <a:cubicBezTo>
                        <a:pt x="2816" y="40"/>
                        <a:pt x="2848" y="41"/>
                        <a:pt x="2880" y="48"/>
                      </a:cubicBezTo>
                      <a:cubicBezTo>
                        <a:pt x="2887" y="49"/>
                        <a:pt x="2891" y="57"/>
                        <a:pt x="2898" y="60"/>
                      </a:cubicBezTo>
                      <a:cubicBezTo>
                        <a:pt x="2908" y="65"/>
                        <a:pt x="2970" y="83"/>
                        <a:pt x="2970" y="96"/>
                      </a:cubicBezTo>
                      <a:cubicBezTo>
                        <a:pt x="2988" y="80"/>
                        <a:pt x="3001" y="56"/>
                        <a:pt x="3024" y="48"/>
                      </a:cubicBezTo>
                      <a:cubicBezTo>
                        <a:pt x="3035" y="44"/>
                        <a:pt x="3043" y="63"/>
                        <a:pt x="3054" y="66"/>
                      </a:cubicBezTo>
                      <a:cubicBezTo>
                        <a:pt x="3073" y="71"/>
                        <a:pt x="3094" y="70"/>
                        <a:pt x="3114" y="72"/>
                      </a:cubicBezTo>
                      <a:cubicBezTo>
                        <a:pt x="3126" y="76"/>
                        <a:pt x="3138" y="80"/>
                        <a:pt x="3150" y="84"/>
                      </a:cubicBezTo>
                      <a:cubicBezTo>
                        <a:pt x="3156" y="86"/>
                        <a:pt x="3168" y="90"/>
                        <a:pt x="3168" y="90"/>
                      </a:cubicBezTo>
                      <a:cubicBezTo>
                        <a:pt x="3221" y="86"/>
                        <a:pt x="3238" y="91"/>
                        <a:pt x="3276" y="66"/>
                      </a:cubicBezTo>
                      <a:cubicBezTo>
                        <a:pt x="3300" y="68"/>
                        <a:pt x="3324" y="67"/>
                        <a:pt x="3348" y="72"/>
                      </a:cubicBezTo>
                      <a:cubicBezTo>
                        <a:pt x="3355" y="73"/>
                        <a:pt x="3359" y="81"/>
                        <a:pt x="3366" y="84"/>
                      </a:cubicBezTo>
                      <a:cubicBezTo>
                        <a:pt x="3378" y="89"/>
                        <a:pt x="3390" y="92"/>
                        <a:pt x="3402" y="96"/>
                      </a:cubicBezTo>
                      <a:cubicBezTo>
                        <a:pt x="3408" y="98"/>
                        <a:pt x="3420" y="102"/>
                        <a:pt x="3420" y="102"/>
                      </a:cubicBezTo>
                      <a:cubicBezTo>
                        <a:pt x="3434" y="100"/>
                        <a:pt x="3450" y="104"/>
                        <a:pt x="3462" y="96"/>
                      </a:cubicBezTo>
                      <a:cubicBezTo>
                        <a:pt x="3493" y="76"/>
                        <a:pt x="3482" y="40"/>
                        <a:pt x="3504" y="18"/>
                      </a:cubicBezTo>
                      <a:lnTo>
                        <a:pt x="3504" y="144"/>
                      </a:lnTo>
                      <a:lnTo>
                        <a:pt x="0" y="144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1842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228600" y="3244850"/>
            <a:ext cx="2743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account title. 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88823" y="-275834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BUYING SUPPLIES ON ACCOUNT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209800" y="2286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810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5814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5791200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1295400" y="1447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9483" name="Text Box 27"/>
          <p:cNvSpPr txBox="1">
            <a:spLocks noChangeArrowheads="1"/>
          </p:cNvSpPr>
          <p:nvPr/>
        </p:nvSpPr>
        <p:spPr bwMode="auto">
          <a:xfrm>
            <a:off x="228600" y="3903663"/>
            <a:ext cx="2667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memorandum number.</a:t>
            </a:r>
          </a:p>
        </p:txBody>
      </p:sp>
      <p:sp>
        <p:nvSpPr>
          <p:cNvPr id="19484" name="Text Box 28"/>
          <p:cNvSpPr txBox="1">
            <a:spLocks noChangeArrowheads="1"/>
          </p:cNvSpPr>
          <p:nvPr/>
        </p:nvSpPr>
        <p:spPr bwMode="auto">
          <a:xfrm>
            <a:off x="228600" y="28797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228600" y="4878388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228600" y="523875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vendor name.</a:t>
            </a:r>
          </a:p>
        </p:txBody>
      </p:sp>
      <p:sp>
        <p:nvSpPr>
          <p:cNvPr id="19488" name="Text Box 32"/>
          <p:cNvSpPr txBox="1">
            <a:spLocks noChangeArrowheads="1"/>
          </p:cNvSpPr>
          <p:nvPr/>
        </p:nvSpPr>
        <p:spPr bwMode="auto">
          <a:xfrm>
            <a:off x="228600" y="5597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Write the credit amount.</a:t>
            </a:r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83820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10-2, page 236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042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6" grpId="0" autoUpdateAnimBg="0"/>
      <p:bldP spid="19461" grpId="0" animBg="1" autoUpdateAnimBg="0"/>
      <p:bldP spid="19462" grpId="0" animBg="1" autoUpdateAnimBg="0"/>
      <p:bldP spid="19463" grpId="0" animBg="1" autoUpdateAnimBg="0"/>
      <p:bldP spid="19464" grpId="0" animBg="1" autoUpdateAnimBg="0"/>
      <p:bldP spid="19465" grpId="0" animBg="1" autoUpdateAnimBg="0"/>
      <p:bldP spid="19483" grpId="0" autoUpdateAnimBg="0"/>
      <p:bldP spid="19484" grpId="0" autoUpdateAnimBg="0"/>
      <p:bldP spid="19485" grpId="0" autoUpdateAnimBg="0"/>
      <p:bldP spid="19487" grpId="0" autoUpdateAnimBg="0"/>
      <p:bldP spid="19488" grpId="0" autoUpdateAnimBg="0"/>
      <p:bldP spid="19489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-152400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CASH PAYMENT ON ACCOUNT</a:t>
            </a:r>
          </a:p>
        </p:txBody>
      </p:sp>
      <p:pic>
        <p:nvPicPr>
          <p:cNvPr id="21508" name="Picture 4" descr="D:\C21 PowerPoint\Multi_Journal\art for blue\Ch10\Ch10-0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1"/>
          <a:stretch>
            <a:fillRect/>
          </a:stretch>
        </p:blipFill>
        <p:spPr bwMode="auto">
          <a:xfrm>
            <a:off x="404813" y="1143000"/>
            <a:ext cx="8605837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76962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3810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35052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48768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13716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209550" y="40909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2095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209550" y="4454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209550" y="3717925"/>
            <a:ext cx="763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vendor name.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209550" y="481647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credit amount.</a:t>
            </a: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10-3, page 238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7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 autoUpdateAnimBg="0"/>
      <p:bldP spid="21510" grpId="0" animBg="1" autoUpdateAnimBg="0"/>
      <p:bldP spid="21511" grpId="0" animBg="1" autoUpdateAnimBg="0"/>
      <p:bldP spid="21512" grpId="0" animBg="1" autoUpdateAnimBg="0"/>
      <p:bldP spid="21513" grpId="0" animBg="1" autoUpdateAnimBg="0"/>
      <p:bldP spid="21514" grpId="0" autoUpdateAnimBg="0"/>
      <p:bldP spid="21515" grpId="0" autoUpdateAnimBg="0"/>
      <p:bldP spid="21516" grpId="0" autoUpdateAnimBg="0"/>
      <p:bldP spid="21517" grpId="0" autoUpdateAnimBg="0"/>
      <p:bldP spid="21518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0216" y="12743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CASH PAYMENT OF AN EXPENSE</a:t>
            </a:r>
          </a:p>
        </p:txBody>
      </p:sp>
      <p:pic>
        <p:nvPicPr>
          <p:cNvPr id="22532" name="Picture 4" descr="D:\C21 PowerPoint\Multi_Journal\art for blue\Ch10\Ch10-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1"/>
          <a:stretch>
            <a:fillRect/>
          </a:stretch>
        </p:blipFill>
        <p:spPr bwMode="auto">
          <a:xfrm>
            <a:off x="422275" y="1143000"/>
            <a:ext cx="8615363" cy="141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78486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381000" y="1981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7338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48768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12954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09550" y="40909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095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209550" y="4454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209550" y="3717925"/>
            <a:ext cx="763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vendor name account title.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209550" y="481647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credit amount.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10-3, page 239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24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 autoUpdateAnimBg="0"/>
      <p:bldP spid="22534" grpId="0" animBg="1" autoUpdateAnimBg="0"/>
      <p:bldP spid="22535" grpId="0" animBg="1" autoUpdateAnimBg="0"/>
      <p:bldP spid="22536" grpId="0" animBg="1" autoUpdateAnimBg="0"/>
      <p:bldP spid="22537" grpId="0" animBg="1" autoUpdateAnimBg="0"/>
      <p:bldP spid="22538" grpId="0" autoUpdateAnimBg="0"/>
      <p:bldP spid="22539" grpId="0" autoUpdateAnimBg="0"/>
      <p:bldP spid="22540" grpId="0" autoUpdateAnimBg="0"/>
      <p:bldP spid="22541" grpId="0" autoUpdateAnimBg="0"/>
      <p:bldP spid="22542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35229"/>
            <a:ext cx="7239000" cy="1143000"/>
          </a:xfrm>
        </p:spPr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CASH PAYMENT TO REPLENISH PETTY CASH</a:t>
            </a:r>
          </a:p>
        </p:txBody>
      </p:sp>
      <p:pic>
        <p:nvPicPr>
          <p:cNvPr id="23556" name="Picture 4" descr="D:\C21 PowerPoint\Multi_Journal\art for blue\Ch10\Ch10-0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1"/>
          <a:stretch>
            <a:fillRect/>
          </a:stretch>
        </p:blipFill>
        <p:spPr bwMode="auto">
          <a:xfrm>
            <a:off x="422275" y="1143000"/>
            <a:ext cx="8605838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83058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3810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3657600" y="2057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5410200" y="3124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16002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90550" y="43799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90550" y="36417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590550" y="474345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amounts.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590550" y="4006850"/>
            <a:ext cx="763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titles of accounts for which petty cash was used.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90550" y="510540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credit amount.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10-3, page 240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9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nimBg="1" autoUpdateAnimBg="0"/>
      <p:bldP spid="23558" grpId="0" animBg="1" autoUpdateAnimBg="0"/>
      <p:bldP spid="23559" grpId="0" animBg="1" autoUpdateAnimBg="0"/>
      <p:bldP spid="23560" grpId="0" animBg="1" autoUpdateAnimBg="0"/>
      <p:bldP spid="23561" grpId="0" animBg="1" autoUpdateAnimBg="0"/>
      <p:bldP spid="23562" grpId="0" autoUpdateAnimBg="0"/>
      <p:bldP spid="23563" grpId="0" autoUpdateAnimBg="0"/>
      <p:bldP spid="23564" grpId="0" autoUpdateAnimBg="0"/>
      <p:bldP spid="23565" grpId="0" autoUpdateAnimBg="0"/>
      <p:bldP spid="2356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0322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CASH WITHDRAWALS BY PARTNERS</a:t>
            </a:r>
          </a:p>
        </p:txBody>
      </p:sp>
      <p:pic>
        <p:nvPicPr>
          <p:cNvPr id="24580" name="Picture 4" descr="D:\C21 PowerPoint\Multi_Journal\art for blue\Ch10\Ch10-0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1"/>
          <a:stretch>
            <a:fillRect/>
          </a:stretch>
        </p:blipFill>
        <p:spPr bwMode="auto">
          <a:xfrm>
            <a:off x="422275" y="1143000"/>
            <a:ext cx="8615363" cy="141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7696200" y="23241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3810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3581400" y="2057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4724400" y="23241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12192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209550" y="40909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2095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209550" y="4454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209550" y="3717925"/>
            <a:ext cx="763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account title.</a:t>
            </a: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209550" y="481647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credit amount.</a:t>
            </a: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10-3, page 241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90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 autoUpdateAnimBg="0"/>
      <p:bldP spid="24582" grpId="0" animBg="1" autoUpdateAnimBg="0"/>
      <p:bldP spid="24583" grpId="0" animBg="1" autoUpdateAnimBg="0"/>
      <p:bldP spid="24584" grpId="0" animBg="1" autoUpdateAnimBg="0"/>
      <p:bldP spid="24585" grpId="0" animBg="1" autoUpdateAnimBg="0"/>
      <p:bldP spid="24586" grpId="0" autoUpdateAnimBg="0"/>
      <p:bldP spid="24587" grpId="0" autoUpdateAnimBg="0"/>
      <p:bldP spid="24588" grpId="0" autoUpdateAnimBg="0"/>
      <p:bldP spid="24589" grpId="0" autoUpdateAnimBg="0"/>
      <p:bldP spid="24590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0444" y="12743"/>
            <a:ext cx="7239000" cy="1143000"/>
          </a:xfrm>
          <a:solidFill>
            <a:srgbClr val="FFFF00"/>
          </a:solidFill>
        </p:spPr>
        <p:txBody>
          <a:bodyPr/>
          <a:lstStyle/>
          <a:p>
            <a:r>
              <a:rPr lang="en-US" sz="3200" dirty="0">
                <a:solidFill>
                  <a:schemeClr val="accent6"/>
                </a:solidFill>
              </a:rPr>
              <a:t>MERCHANDISE WITHDRAWALS BY PARTNERS</a:t>
            </a:r>
          </a:p>
        </p:txBody>
      </p:sp>
      <p:pic>
        <p:nvPicPr>
          <p:cNvPr id="25604" name="Picture 4" descr="D:\C21 PowerPoint\Multi_Journal\art for blue\Ch10\Ch10-0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8"/>
          <a:stretch>
            <a:fillRect/>
          </a:stretch>
        </p:blipFill>
        <p:spPr bwMode="auto">
          <a:xfrm>
            <a:off x="457200" y="1143000"/>
            <a:ext cx="834548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2590800" y="2819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381000" y="2057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4800600" y="2057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6172200" y="2514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15240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209550" y="40909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memorandum number.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2095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209550" y="4454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209550" y="3717925"/>
            <a:ext cx="763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account title </a:t>
            </a:r>
            <a:r>
              <a:rPr lang="en-US" sz="2000" b="1" i="1">
                <a:latin typeface="Arial" charset="0"/>
              </a:rPr>
              <a:t>Karl Koehn, Drawing</a:t>
            </a:r>
            <a:r>
              <a:rPr lang="en-US" sz="2000" b="1">
                <a:latin typeface="Arial" charset="0"/>
              </a:rPr>
              <a:t>.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209550" y="481647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account title </a:t>
            </a:r>
            <a:r>
              <a:rPr lang="en-US" sz="2000" b="1" i="1">
                <a:latin typeface="Arial" charset="0"/>
              </a:rPr>
              <a:t>Purchases</a:t>
            </a:r>
            <a:r>
              <a:rPr lang="en-US" sz="2000" b="1">
                <a:latin typeface="Arial" charset="0"/>
              </a:rPr>
              <a:t>.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211138" y="519747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Write the credit amount.</a:t>
            </a:r>
          </a:p>
        </p:txBody>
      </p:sp>
      <p:sp>
        <p:nvSpPr>
          <p:cNvPr id="25616" name="Oval 16"/>
          <p:cNvSpPr>
            <a:spLocks noChangeArrowheads="1"/>
          </p:cNvSpPr>
          <p:nvPr/>
        </p:nvSpPr>
        <p:spPr bwMode="auto">
          <a:xfrm>
            <a:off x="8458200" y="2895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10-3, page 242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02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nimBg="1" autoUpdateAnimBg="0"/>
      <p:bldP spid="25607" grpId="0" animBg="1" autoUpdateAnimBg="0"/>
      <p:bldP spid="25608" grpId="0" animBg="1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utoUpdateAnimBg="0"/>
      <p:bldP spid="25614" grpId="0" autoUpdateAnimBg="0"/>
      <p:bldP spid="25615" grpId="0" autoUpdateAnimBg="0"/>
      <p:bldP spid="25616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589312" y="340005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lang="en-US"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Journalizing Sales and Cash Receipts</a:t>
            </a: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324" y="152400"/>
            <a:ext cx="4283579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648200"/>
            <a:ext cx="2337668" cy="162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 descr="Image result for cas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15" y="0"/>
            <a:ext cx="450887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514350" y="3717925"/>
            <a:ext cx="76390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Place a check mark in the Account Title column to show that no account title needs to be written.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-12526"/>
            <a:ext cx="7239000" cy="1143000"/>
          </a:xfrm>
        </p:spPr>
        <p:txBody>
          <a:bodyPr/>
          <a:lstStyle/>
          <a:p>
            <a:r>
              <a:rPr lang="en-US" sz="4000" dirty="0">
                <a:solidFill>
                  <a:schemeClr val="accent6"/>
                </a:solidFill>
              </a:rPr>
              <a:t>CASH AND CREDIT CARD SALES</a:t>
            </a:r>
          </a:p>
        </p:txBody>
      </p:sp>
      <p:pic>
        <p:nvPicPr>
          <p:cNvPr id="26629" name="Picture 5" descr="D:\C21 PowerPoint\Multi_Journal\art for blue\Ch11\Ch11-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11"/>
          <a:stretch>
            <a:fillRect/>
          </a:stretch>
        </p:blipFill>
        <p:spPr bwMode="auto">
          <a:xfrm>
            <a:off x="422275" y="1143000"/>
            <a:ext cx="8188325" cy="134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55626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2286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26633" name="Oval 9"/>
          <p:cNvSpPr>
            <a:spLocks noChangeArrowheads="1"/>
          </p:cNvSpPr>
          <p:nvPr/>
        </p:nvSpPr>
        <p:spPr bwMode="auto">
          <a:xfrm>
            <a:off x="43434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1447800" y="1981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514350" y="4378325"/>
            <a:ext cx="733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3.	Write the cash register tape number.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5143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514350" y="4741863"/>
            <a:ext cx="7562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4.	 Place a check mark in the Post. Ref. column to show that amounts on this line are not to be posted individually.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514350" y="541020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5.	Write the sales amount.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514350" y="579120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Write the sales tax amount.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514350" y="6138863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7.	Write the cash amount.</a:t>
            </a:r>
          </a:p>
        </p:txBody>
      </p:sp>
      <p:sp>
        <p:nvSpPr>
          <p:cNvPr id="26642" name="Oval 18"/>
          <p:cNvSpPr>
            <a:spLocks noChangeArrowheads="1"/>
          </p:cNvSpPr>
          <p:nvPr/>
        </p:nvSpPr>
        <p:spPr bwMode="auto">
          <a:xfrm>
            <a:off x="64008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26643" name="Oval 19"/>
          <p:cNvSpPr>
            <a:spLocks noChangeArrowheads="1"/>
          </p:cNvSpPr>
          <p:nvPr/>
        </p:nvSpPr>
        <p:spPr bwMode="auto">
          <a:xfrm>
            <a:off x="7543800" y="23241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7</a:t>
            </a:r>
            <a:endParaRPr lang="en-US"/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11-1, page 255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21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 autoUpdateAnimBg="0"/>
      <p:bldP spid="26630" grpId="0" animBg="1" autoUpdateAnimBg="0"/>
      <p:bldP spid="26631" grpId="0" animBg="1" autoUpdateAnimBg="0"/>
      <p:bldP spid="26632" grpId="0" animBg="1" autoUpdateAnimBg="0"/>
      <p:bldP spid="26633" grpId="0" animBg="1" autoUpdateAnimBg="0"/>
      <p:bldP spid="26634" grpId="0" animBg="1" autoUpdateAnimBg="0"/>
      <p:bldP spid="26635" grpId="0" autoUpdateAnimBg="0"/>
      <p:bldP spid="26636" grpId="0" autoUpdateAnimBg="0"/>
      <p:bldP spid="26637" grpId="0" autoUpdateAnimBg="0"/>
      <p:bldP spid="26639" grpId="0" autoUpdateAnimBg="0"/>
      <p:bldP spid="26640" grpId="0" autoUpdateAnimBg="0"/>
      <p:bldP spid="26641" grpId="0" autoUpdateAnimBg="0"/>
      <p:bldP spid="26642" grpId="0" animBg="1" autoUpdateAnimBg="0"/>
      <p:bldP spid="26643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381000"/>
            <a:ext cx="8229600" cy="1143000"/>
          </a:xfrm>
        </p:spPr>
        <p:txBody>
          <a:bodyPr/>
          <a:lstStyle/>
          <a:p>
            <a:r>
              <a:rPr lang="en-US" sz="3200" dirty="0">
                <a:solidFill>
                  <a:schemeClr val="accent6"/>
                </a:solidFill>
              </a:rPr>
              <a:t>SALES ON ACCOUNT</a:t>
            </a:r>
          </a:p>
        </p:txBody>
      </p:sp>
      <p:grpSp>
        <p:nvGrpSpPr>
          <p:cNvPr id="28709" name="Group 37"/>
          <p:cNvGrpSpPr>
            <a:grpSpLocks/>
          </p:cNvGrpSpPr>
          <p:nvPr/>
        </p:nvGrpSpPr>
        <p:grpSpPr bwMode="auto">
          <a:xfrm>
            <a:off x="457200" y="762000"/>
            <a:ext cx="8089900" cy="4368800"/>
            <a:chOff x="288" y="576"/>
            <a:chExt cx="5096" cy="2752"/>
          </a:xfrm>
        </p:grpSpPr>
        <p:pic>
          <p:nvPicPr>
            <p:cNvPr id="28693" name="Picture 21" descr="D:\C21 PowerPoint\Multi_Journal\art for blue\Ch11\Ch11-01b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236"/>
            <a:stretch>
              <a:fillRect/>
            </a:stretch>
          </p:blipFill>
          <p:spPr bwMode="auto">
            <a:xfrm>
              <a:off x="288" y="1776"/>
              <a:ext cx="3092" cy="1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677" name="Picture 5" descr="D:\C21 PowerPoint\Multi_Journal\art for blue\Ch11\Ch11-01c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6217"/>
            <a:stretch>
              <a:fillRect/>
            </a:stretch>
          </p:blipFill>
          <p:spPr bwMode="auto">
            <a:xfrm>
              <a:off x="288" y="576"/>
              <a:ext cx="5096" cy="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228600" y="5622925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customer name.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228600" y="5976938"/>
            <a:ext cx="3352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sales invoice number.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28600" y="5257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3790950" y="5256213"/>
            <a:ext cx="4057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total amount owed.</a:t>
            </a: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3790950" y="5621338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sales amount.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3790950" y="6002338"/>
            <a:ext cx="3143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Write the sales tax amount.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11-1, page 257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pSp>
        <p:nvGrpSpPr>
          <p:cNvPr id="28696" name="Group 24"/>
          <p:cNvGrpSpPr>
            <a:grpSpLocks/>
          </p:cNvGrpSpPr>
          <p:nvPr/>
        </p:nvGrpSpPr>
        <p:grpSpPr bwMode="auto">
          <a:xfrm>
            <a:off x="5216525" y="1981200"/>
            <a:ext cx="533400" cy="2971800"/>
            <a:chOff x="3286" y="1344"/>
            <a:chExt cx="336" cy="1872"/>
          </a:xfrm>
        </p:grpSpPr>
        <p:sp>
          <p:nvSpPr>
            <p:cNvPr id="28695" name="Freeform 23"/>
            <p:cNvSpPr>
              <a:spLocks/>
            </p:cNvSpPr>
            <p:nvPr/>
          </p:nvSpPr>
          <p:spPr bwMode="auto">
            <a:xfrm>
              <a:off x="3312" y="1344"/>
              <a:ext cx="144" cy="1872"/>
            </a:xfrm>
            <a:custGeom>
              <a:avLst/>
              <a:gdLst>
                <a:gd name="T0" fmla="*/ 0 w 144"/>
                <a:gd name="T1" fmla="*/ 1872 h 1872"/>
                <a:gd name="T2" fmla="*/ 144 w 144"/>
                <a:gd name="T3" fmla="*/ 1872 h 1872"/>
                <a:gd name="T4" fmla="*/ 144 w 144"/>
                <a:gd name="T5" fmla="*/ 240 h 1872"/>
                <a:gd name="T6" fmla="*/ 144 w 144"/>
                <a:gd name="T7" fmla="*/ 0 h 1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872">
                  <a:moveTo>
                    <a:pt x="0" y="1872"/>
                  </a:moveTo>
                  <a:lnTo>
                    <a:pt x="144" y="1872"/>
                  </a:lnTo>
                  <a:lnTo>
                    <a:pt x="144" y="240"/>
                  </a:lnTo>
                  <a:lnTo>
                    <a:pt x="144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2" name="Oval 10"/>
            <p:cNvSpPr>
              <a:spLocks noChangeArrowheads="1"/>
            </p:cNvSpPr>
            <p:nvPr/>
          </p:nvSpPr>
          <p:spPr bwMode="auto">
            <a:xfrm>
              <a:off x="3286" y="1632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/>
            </a:p>
          </p:txBody>
        </p:sp>
      </p:grpSp>
      <p:grpSp>
        <p:nvGrpSpPr>
          <p:cNvPr id="28703" name="Group 31"/>
          <p:cNvGrpSpPr>
            <a:grpSpLocks/>
          </p:cNvGrpSpPr>
          <p:nvPr/>
        </p:nvGrpSpPr>
        <p:grpSpPr bwMode="auto">
          <a:xfrm>
            <a:off x="4114800" y="1981200"/>
            <a:ext cx="533400" cy="838200"/>
            <a:chOff x="2592" y="1344"/>
            <a:chExt cx="336" cy="528"/>
          </a:xfrm>
        </p:grpSpPr>
        <p:sp>
          <p:nvSpPr>
            <p:cNvPr id="28702" name="Line 30"/>
            <p:cNvSpPr>
              <a:spLocks noChangeShapeType="1"/>
            </p:cNvSpPr>
            <p:nvPr/>
          </p:nvSpPr>
          <p:spPr bwMode="auto">
            <a:xfrm flipH="1" flipV="1">
              <a:off x="2592" y="1344"/>
              <a:ext cx="240" cy="52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Oval 9"/>
            <p:cNvSpPr>
              <a:spLocks noChangeArrowheads="1"/>
            </p:cNvSpPr>
            <p:nvPr/>
          </p:nvSpPr>
          <p:spPr bwMode="auto">
            <a:xfrm>
              <a:off x="2592" y="1440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</p:grpSp>
      <p:grpSp>
        <p:nvGrpSpPr>
          <p:cNvPr id="28705" name="Group 33"/>
          <p:cNvGrpSpPr>
            <a:grpSpLocks/>
          </p:cNvGrpSpPr>
          <p:nvPr/>
        </p:nvGrpSpPr>
        <p:grpSpPr bwMode="auto">
          <a:xfrm>
            <a:off x="2057400" y="1905000"/>
            <a:ext cx="609600" cy="990600"/>
            <a:chOff x="1296" y="1296"/>
            <a:chExt cx="384" cy="624"/>
          </a:xfrm>
        </p:grpSpPr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 flipH="1" flipV="1">
              <a:off x="1296" y="1296"/>
              <a:ext cx="384" cy="62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3" name="Oval 11"/>
            <p:cNvSpPr>
              <a:spLocks noChangeArrowheads="1"/>
            </p:cNvSpPr>
            <p:nvPr/>
          </p:nvSpPr>
          <p:spPr bwMode="auto">
            <a:xfrm>
              <a:off x="1344" y="1488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</p:grpSp>
      <p:grpSp>
        <p:nvGrpSpPr>
          <p:cNvPr id="28708" name="Group 36"/>
          <p:cNvGrpSpPr>
            <a:grpSpLocks/>
          </p:cNvGrpSpPr>
          <p:nvPr/>
        </p:nvGrpSpPr>
        <p:grpSpPr bwMode="auto">
          <a:xfrm>
            <a:off x="1066800" y="1981200"/>
            <a:ext cx="3200400" cy="1371600"/>
            <a:chOff x="672" y="1344"/>
            <a:chExt cx="2016" cy="864"/>
          </a:xfrm>
        </p:grpSpPr>
        <p:sp>
          <p:nvSpPr>
            <p:cNvPr id="28707" name="Freeform 35"/>
            <p:cNvSpPr>
              <a:spLocks/>
            </p:cNvSpPr>
            <p:nvPr/>
          </p:nvSpPr>
          <p:spPr bwMode="auto">
            <a:xfrm>
              <a:off x="672" y="1344"/>
              <a:ext cx="2016" cy="720"/>
            </a:xfrm>
            <a:custGeom>
              <a:avLst/>
              <a:gdLst>
                <a:gd name="T0" fmla="*/ 2016 w 2016"/>
                <a:gd name="T1" fmla="*/ 720 h 720"/>
                <a:gd name="T2" fmla="*/ 0 w 2016"/>
                <a:gd name="T3" fmla="*/ 720 h 720"/>
                <a:gd name="T4" fmla="*/ 0 w 2016"/>
                <a:gd name="T5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6" h="720">
                  <a:moveTo>
                    <a:pt x="2016" y="720"/>
                  </a:moveTo>
                  <a:lnTo>
                    <a:pt x="0" y="720"/>
                  </a:ln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0" name="Oval 8"/>
            <p:cNvSpPr>
              <a:spLocks noChangeArrowheads="1"/>
            </p:cNvSpPr>
            <p:nvPr/>
          </p:nvSpPr>
          <p:spPr bwMode="auto">
            <a:xfrm>
              <a:off x="960" y="1872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/>
            </a:p>
          </p:txBody>
        </p:sp>
      </p:grpSp>
      <p:grpSp>
        <p:nvGrpSpPr>
          <p:cNvPr id="28714" name="Group 42"/>
          <p:cNvGrpSpPr>
            <a:grpSpLocks/>
          </p:cNvGrpSpPr>
          <p:nvPr/>
        </p:nvGrpSpPr>
        <p:grpSpPr bwMode="auto">
          <a:xfrm>
            <a:off x="5257800" y="1981200"/>
            <a:ext cx="2324100" cy="2667000"/>
            <a:chOff x="3312" y="1248"/>
            <a:chExt cx="1464" cy="1680"/>
          </a:xfrm>
        </p:grpSpPr>
        <p:sp>
          <p:nvSpPr>
            <p:cNvPr id="28711" name="Freeform 39"/>
            <p:cNvSpPr>
              <a:spLocks/>
            </p:cNvSpPr>
            <p:nvPr/>
          </p:nvSpPr>
          <p:spPr bwMode="auto">
            <a:xfrm>
              <a:off x="3312" y="1248"/>
              <a:ext cx="1296" cy="1680"/>
            </a:xfrm>
            <a:custGeom>
              <a:avLst/>
              <a:gdLst>
                <a:gd name="T0" fmla="*/ 0 w 1872"/>
                <a:gd name="T1" fmla="*/ 1680 h 1680"/>
                <a:gd name="T2" fmla="*/ 1872 w 1872"/>
                <a:gd name="T3" fmla="*/ 1680 h 1680"/>
                <a:gd name="T4" fmla="*/ 1872 w 1872"/>
                <a:gd name="T5" fmla="*/ 0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2" h="1680">
                  <a:moveTo>
                    <a:pt x="0" y="1680"/>
                  </a:moveTo>
                  <a:lnTo>
                    <a:pt x="1872" y="1680"/>
                  </a:lnTo>
                  <a:lnTo>
                    <a:pt x="1872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9" name="Oval 7"/>
            <p:cNvSpPr>
              <a:spLocks noChangeArrowheads="1"/>
            </p:cNvSpPr>
            <p:nvPr/>
          </p:nvSpPr>
          <p:spPr bwMode="auto">
            <a:xfrm>
              <a:off x="4440" y="1536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/>
            </a:p>
          </p:txBody>
        </p:sp>
      </p:grpSp>
      <p:grpSp>
        <p:nvGrpSpPr>
          <p:cNvPr id="28715" name="Group 43"/>
          <p:cNvGrpSpPr>
            <a:grpSpLocks/>
          </p:cNvGrpSpPr>
          <p:nvPr/>
        </p:nvGrpSpPr>
        <p:grpSpPr bwMode="auto">
          <a:xfrm>
            <a:off x="5257800" y="1981200"/>
            <a:ext cx="3238500" cy="2819400"/>
            <a:chOff x="3312" y="1248"/>
            <a:chExt cx="2040" cy="1776"/>
          </a:xfrm>
        </p:grpSpPr>
        <p:sp>
          <p:nvSpPr>
            <p:cNvPr id="28710" name="Freeform 38"/>
            <p:cNvSpPr>
              <a:spLocks/>
            </p:cNvSpPr>
            <p:nvPr/>
          </p:nvSpPr>
          <p:spPr bwMode="auto">
            <a:xfrm>
              <a:off x="3312" y="1248"/>
              <a:ext cx="1872" cy="1776"/>
            </a:xfrm>
            <a:custGeom>
              <a:avLst/>
              <a:gdLst>
                <a:gd name="T0" fmla="*/ 0 w 1296"/>
                <a:gd name="T1" fmla="*/ 1776 h 1776"/>
                <a:gd name="T2" fmla="*/ 1296 w 1296"/>
                <a:gd name="T3" fmla="*/ 1776 h 1776"/>
                <a:gd name="T4" fmla="*/ 1296 w 1296"/>
                <a:gd name="T5" fmla="*/ 0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6" h="1776">
                  <a:moveTo>
                    <a:pt x="0" y="1776"/>
                  </a:moveTo>
                  <a:lnTo>
                    <a:pt x="1296" y="1776"/>
                  </a:lnTo>
                  <a:lnTo>
                    <a:pt x="1296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0" name="Oval 18"/>
            <p:cNvSpPr>
              <a:spLocks noChangeArrowheads="1"/>
            </p:cNvSpPr>
            <p:nvPr/>
          </p:nvSpPr>
          <p:spPr bwMode="auto">
            <a:xfrm>
              <a:off x="5016" y="1536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6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6149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utoUpdateAnimBg="0"/>
      <p:bldP spid="28684" grpId="0" autoUpdateAnimBg="0"/>
      <p:bldP spid="28685" grpId="0" autoUpdateAnimBg="0"/>
      <p:bldP spid="28686" grpId="0" autoUpdateAnimBg="0"/>
      <p:bldP spid="28687" grpId="0" autoUpdateAnimBg="0"/>
      <p:bldP spid="28688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2743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chemeClr val="accent6"/>
                </a:solidFill>
              </a:rPr>
              <a:t>CASH RECEIPTS ON ACCOUNT</a:t>
            </a:r>
          </a:p>
        </p:txBody>
      </p:sp>
      <p:pic>
        <p:nvPicPr>
          <p:cNvPr id="29701" name="Picture 5" descr="D:\C21 PowerPoint\Multi_Journal\art for blue\Ch11\Ch11-0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85"/>
          <a:stretch>
            <a:fillRect/>
          </a:stretch>
        </p:blipFill>
        <p:spPr bwMode="auto">
          <a:xfrm>
            <a:off x="422275" y="1143000"/>
            <a:ext cx="8264525" cy="155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76200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3048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33528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54102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12192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514350" y="40909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receipt number.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5143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514350" y="445452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credit amount.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514350" y="3717925"/>
            <a:ext cx="763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customer’s name.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514350" y="4816475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debit amount.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7343775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11-1, page 258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26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 autoUpdateAnimBg="0"/>
      <p:bldP spid="29703" grpId="0" animBg="1" autoUpdateAnimBg="0"/>
      <p:bldP spid="29704" grpId="0" animBg="1" autoUpdateAnimBg="0"/>
      <p:bldP spid="29705" grpId="0" animBg="1" autoUpdateAnimBg="0"/>
      <p:bldP spid="29706" grpId="0" animBg="1" autoUpdateAnimBg="0"/>
      <p:bldP spid="29707" grpId="0" autoUpdateAnimBg="0"/>
      <p:bldP spid="29708" grpId="0" autoUpdateAnimBg="0"/>
      <p:bldP spid="29709" grpId="0" autoUpdateAnimBg="0"/>
      <p:bldP spid="29710" grpId="0" autoUpdateAnimBg="0"/>
      <p:bldP spid="29711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76200" y="4225925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Place a check mark.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77930"/>
            <a:ext cx="72390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CARRYING TOTALS FORWARD ON THE LEFT PAGE</a:t>
            </a:r>
          </a:p>
        </p:txBody>
      </p:sp>
      <p:pic>
        <p:nvPicPr>
          <p:cNvPr id="32772" name="Picture 4" descr="D:\C21 PowerPoint\Multi_Journal\art for blue\Ch11\Ch11-0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53"/>
          <a:stretch>
            <a:fillRect/>
          </a:stretch>
        </p:blipFill>
        <p:spPr bwMode="auto">
          <a:xfrm>
            <a:off x="457200" y="914400"/>
            <a:ext cx="7450138" cy="20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811" name="Group 43"/>
          <p:cNvGrpSpPr>
            <a:grpSpLocks/>
          </p:cNvGrpSpPr>
          <p:nvPr/>
        </p:nvGrpSpPr>
        <p:grpSpPr bwMode="auto">
          <a:xfrm>
            <a:off x="1981200" y="3581400"/>
            <a:ext cx="5915025" cy="2713038"/>
            <a:chOff x="1248" y="2256"/>
            <a:chExt cx="3726" cy="1709"/>
          </a:xfrm>
        </p:grpSpPr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3407" y="2256"/>
              <a:ext cx="1537" cy="288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0066C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RIGHT PAGE</a:t>
              </a:r>
            </a:p>
          </p:txBody>
        </p:sp>
        <p:pic>
          <p:nvPicPr>
            <p:cNvPr id="32774" name="Picture 6" descr="D:\C21 PowerPoint\Multi_Journal\art for blue\Ch11\Ch11-02b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72"/>
            <a:stretch>
              <a:fillRect/>
            </a:stretch>
          </p:blipFill>
          <p:spPr bwMode="auto">
            <a:xfrm>
              <a:off x="1248" y="2688"/>
              <a:ext cx="3726" cy="1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2286000" y="24384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3</a:t>
            </a:r>
            <a:endParaRPr lang="en-US" sz="2000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3810000" y="24384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4</a:t>
            </a:r>
            <a:endParaRPr lang="en-US" sz="2000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533400" y="24384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2000"/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76200" y="38623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</a:t>
            </a:r>
            <a:r>
              <a:rPr lang="en-US" sz="2000" b="1" i="1">
                <a:latin typeface="Arial" charset="0"/>
              </a:rPr>
              <a:t>Carried Forward</a:t>
            </a:r>
            <a:r>
              <a:rPr lang="en-US" sz="2000" b="1">
                <a:latin typeface="Arial" charset="0"/>
              </a:rPr>
              <a:t>.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76200" y="31242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Rule a single line.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76200" y="5197475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5.	Write each column total.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76200" y="3489325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2.	Write the date.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76200" y="61722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Rule double lines.</a:t>
            </a:r>
          </a:p>
        </p:txBody>
      </p:sp>
      <p:grpSp>
        <p:nvGrpSpPr>
          <p:cNvPr id="32816" name="Group 48"/>
          <p:cNvGrpSpPr>
            <a:grpSpLocks/>
          </p:cNvGrpSpPr>
          <p:nvPr/>
        </p:nvGrpSpPr>
        <p:grpSpPr bwMode="auto">
          <a:xfrm>
            <a:off x="8039470" y="727075"/>
            <a:ext cx="428625" cy="4794250"/>
            <a:chOff x="4840" y="720"/>
            <a:chExt cx="270" cy="3020"/>
          </a:xfrm>
        </p:grpSpPr>
        <p:grpSp>
          <p:nvGrpSpPr>
            <p:cNvPr id="32815" name="Group 47"/>
            <p:cNvGrpSpPr>
              <a:grpSpLocks/>
            </p:cNvGrpSpPr>
            <p:nvPr/>
          </p:nvGrpSpPr>
          <p:grpSpPr bwMode="auto">
            <a:xfrm>
              <a:off x="4840" y="801"/>
              <a:ext cx="152" cy="2939"/>
              <a:chOff x="4840" y="801"/>
              <a:chExt cx="152" cy="2939"/>
            </a:xfrm>
          </p:grpSpPr>
          <p:sp>
            <p:nvSpPr>
              <p:cNvPr id="32786" name="Freeform 18"/>
              <p:cNvSpPr>
                <a:spLocks/>
              </p:cNvSpPr>
              <p:nvPr/>
            </p:nvSpPr>
            <p:spPr bwMode="auto">
              <a:xfrm>
                <a:off x="4848" y="801"/>
                <a:ext cx="144" cy="2939"/>
              </a:xfrm>
              <a:custGeom>
                <a:avLst/>
                <a:gdLst>
                  <a:gd name="T0" fmla="*/ 384 w 384"/>
                  <a:gd name="T1" fmla="*/ 0 h 864"/>
                  <a:gd name="T2" fmla="*/ 384 w 384"/>
                  <a:gd name="T3" fmla="*/ 864 h 864"/>
                  <a:gd name="T4" fmla="*/ 0 w 384"/>
                  <a:gd name="T5" fmla="*/ 864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4" h="864">
                    <a:moveTo>
                      <a:pt x="384" y="0"/>
                    </a:moveTo>
                    <a:lnTo>
                      <a:pt x="384" y="864"/>
                    </a:lnTo>
                    <a:lnTo>
                      <a:pt x="0" y="864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0" name="Line 22"/>
              <p:cNvSpPr>
                <a:spLocks noChangeShapeType="1"/>
              </p:cNvSpPr>
              <p:nvPr/>
            </p:nvSpPr>
            <p:spPr bwMode="auto">
              <a:xfrm flipH="1" flipV="1">
                <a:off x="4840" y="1617"/>
                <a:ext cx="152" cy="15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776" name="Oval 8"/>
            <p:cNvSpPr>
              <a:spLocks noChangeArrowheads="1"/>
            </p:cNvSpPr>
            <p:nvPr/>
          </p:nvSpPr>
          <p:spPr bwMode="auto">
            <a:xfrm>
              <a:off x="4870" y="720"/>
              <a:ext cx="240" cy="240"/>
            </a:xfrm>
            <a:prstGeom prst="ellipse">
              <a:avLst/>
            </a:prstGeom>
            <a:solidFill>
              <a:srgbClr val="CC0000"/>
            </a:solidFill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</p:grpSp>
      <p:grpSp>
        <p:nvGrpSpPr>
          <p:cNvPr id="32814" name="Group 46"/>
          <p:cNvGrpSpPr>
            <a:grpSpLocks/>
          </p:cNvGrpSpPr>
          <p:nvPr/>
        </p:nvGrpSpPr>
        <p:grpSpPr bwMode="auto">
          <a:xfrm>
            <a:off x="8443913" y="1363662"/>
            <a:ext cx="685800" cy="4367213"/>
            <a:chOff x="4848" y="1104"/>
            <a:chExt cx="432" cy="2751"/>
          </a:xfrm>
        </p:grpSpPr>
        <p:sp>
          <p:nvSpPr>
            <p:cNvPr id="32787" name="Freeform 19"/>
            <p:cNvSpPr>
              <a:spLocks/>
            </p:cNvSpPr>
            <p:nvPr/>
          </p:nvSpPr>
          <p:spPr bwMode="auto">
            <a:xfrm>
              <a:off x="4848" y="1215"/>
              <a:ext cx="240" cy="2640"/>
            </a:xfrm>
            <a:custGeom>
              <a:avLst/>
              <a:gdLst>
                <a:gd name="T0" fmla="*/ 384 w 384"/>
                <a:gd name="T1" fmla="*/ 0 h 864"/>
                <a:gd name="T2" fmla="*/ 384 w 384"/>
                <a:gd name="T3" fmla="*/ 864 h 864"/>
                <a:gd name="T4" fmla="*/ 0 w 384"/>
                <a:gd name="T5" fmla="*/ 86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4" h="864">
                  <a:moveTo>
                    <a:pt x="384" y="0"/>
                  </a:moveTo>
                  <a:lnTo>
                    <a:pt x="384" y="864"/>
                  </a:lnTo>
                  <a:lnTo>
                    <a:pt x="0" y="864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1" name="Line 23"/>
            <p:cNvSpPr>
              <a:spLocks noChangeShapeType="1"/>
            </p:cNvSpPr>
            <p:nvPr/>
          </p:nvSpPr>
          <p:spPr bwMode="auto">
            <a:xfrm flipH="1">
              <a:off x="4848" y="1743"/>
              <a:ext cx="230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5" name="Oval 17"/>
            <p:cNvSpPr>
              <a:spLocks noChangeArrowheads="1"/>
            </p:cNvSpPr>
            <p:nvPr/>
          </p:nvSpPr>
          <p:spPr bwMode="auto">
            <a:xfrm>
              <a:off x="5040" y="1104"/>
              <a:ext cx="240" cy="240"/>
            </a:xfrm>
            <a:prstGeom prst="ellipse">
              <a:avLst/>
            </a:prstGeom>
            <a:solidFill>
              <a:srgbClr val="CC0000"/>
            </a:solidFill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6</a:t>
              </a:r>
              <a:endParaRPr lang="en-US" sz="2000"/>
            </a:p>
          </p:txBody>
        </p:sp>
      </p:grpSp>
      <p:grpSp>
        <p:nvGrpSpPr>
          <p:cNvPr id="32812" name="Group 44"/>
          <p:cNvGrpSpPr>
            <a:grpSpLocks/>
          </p:cNvGrpSpPr>
          <p:nvPr/>
        </p:nvGrpSpPr>
        <p:grpSpPr bwMode="auto">
          <a:xfrm>
            <a:off x="2895600" y="2819400"/>
            <a:ext cx="4495800" cy="3962400"/>
            <a:chOff x="1824" y="1776"/>
            <a:chExt cx="2832" cy="2496"/>
          </a:xfrm>
        </p:grpSpPr>
        <p:grpSp>
          <p:nvGrpSpPr>
            <p:cNvPr id="32807" name="Group 39"/>
            <p:cNvGrpSpPr>
              <a:grpSpLocks/>
            </p:cNvGrpSpPr>
            <p:nvPr/>
          </p:nvGrpSpPr>
          <p:grpSpPr bwMode="auto">
            <a:xfrm>
              <a:off x="3168" y="1776"/>
              <a:ext cx="1488" cy="336"/>
              <a:chOff x="3168" y="1776"/>
              <a:chExt cx="1488" cy="336"/>
            </a:xfrm>
          </p:grpSpPr>
          <p:sp>
            <p:nvSpPr>
              <p:cNvPr id="32801" name="Freeform 33"/>
              <p:cNvSpPr>
                <a:spLocks/>
              </p:cNvSpPr>
              <p:nvPr/>
            </p:nvSpPr>
            <p:spPr bwMode="auto">
              <a:xfrm>
                <a:off x="3168" y="1776"/>
                <a:ext cx="1488" cy="192"/>
              </a:xfrm>
              <a:custGeom>
                <a:avLst/>
                <a:gdLst>
                  <a:gd name="T0" fmla="*/ 0 w 1488"/>
                  <a:gd name="T1" fmla="*/ 0 h 192"/>
                  <a:gd name="T2" fmla="*/ 0 w 1488"/>
                  <a:gd name="T3" fmla="*/ 192 h 192"/>
                  <a:gd name="T4" fmla="*/ 1488 w 1488"/>
                  <a:gd name="T5" fmla="*/ 192 h 192"/>
                  <a:gd name="T6" fmla="*/ 1488 w 1488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8" h="192">
                    <a:moveTo>
                      <a:pt x="0" y="0"/>
                    </a:moveTo>
                    <a:lnTo>
                      <a:pt x="0" y="192"/>
                    </a:lnTo>
                    <a:lnTo>
                      <a:pt x="1488" y="192"/>
                    </a:lnTo>
                    <a:lnTo>
                      <a:pt x="1488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2" name="Freeform 34"/>
              <p:cNvSpPr>
                <a:spLocks/>
              </p:cNvSpPr>
              <p:nvPr/>
            </p:nvSpPr>
            <p:spPr bwMode="auto">
              <a:xfrm>
                <a:off x="3670" y="1776"/>
                <a:ext cx="480" cy="192"/>
              </a:xfrm>
              <a:custGeom>
                <a:avLst/>
                <a:gdLst>
                  <a:gd name="T0" fmla="*/ 0 w 480"/>
                  <a:gd name="T1" fmla="*/ 0 h 192"/>
                  <a:gd name="T2" fmla="*/ 0 w 480"/>
                  <a:gd name="T3" fmla="*/ 192 h 192"/>
                  <a:gd name="T4" fmla="*/ 480 w 480"/>
                  <a:gd name="T5" fmla="*/ 192 h 192"/>
                  <a:gd name="T6" fmla="*/ 480 w 48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" h="192">
                    <a:moveTo>
                      <a:pt x="0" y="0"/>
                    </a:moveTo>
                    <a:lnTo>
                      <a:pt x="0" y="192"/>
                    </a:lnTo>
                    <a:lnTo>
                      <a:pt x="480" y="192"/>
                    </a:lnTo>
                    <a:lnTo>
                      <a:pt x="480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75" name="Oval 7"/>
              <p:cNvSpPr>
                <a:spLocks noChangeArrowheads="1"/>
              </p:cNvSpPr>
              <p:nvPr/>
            </p:nvSpPr>
            <p:spPr bwMode="auto">
              <a:xfrm>
                <a:off x="3792" y="1872"/>
                <a:ext cx="240" cy="240"/>
              </a:xfrm>
              <a:prstGeom prst="ellipse">
                <a:avLst/>
              </a:prstGeom>
              <a:solidFill>
                <a:srgbClr val="CC0000"/>
              </a:solidFill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charset="0"/>
                  </a:rPr>
                  <a:t>5</a:t>
                </a:r>
                <a:endParaRPr lang="en-US" sz="2000"/>
              </a:p>
            </p:txBody>
          </p:sp>
        </p:grpSp>
        <p:grpSp>
          <p:nvGrpSpPr>
            <p:cNvPr id="32810" name="Group 42"/>
            <p:cNvGrpSpPr>
              <a:grpSpLocks/>
            </p:cNvGrpSpPr>
            <p:nvPr/>
          </p:nvGrpSpPr>
          <p:grpSpPr bwMode="auto">
            <a:xfrm>
              <a:off x="1824" y="3888"/>
              <a:ext cx="2688" cy="384"/>
              <a:chOff x="1824" y="3888"/>
              <a:chExt cx="2688" cy="384"/>
            </a:xfrm>
          </p:grpSpPr>
          <p:sp>
            <p:nvSpPr>
              <p:cNvPr id="32803" name="Freeform 35"/>
              <p:cNvSpPr>
                <a:spLocks/>
              </p:cNvSpPr>
              <p:nvPr/>
            </p:nvSpPr>
            <p:spPr bwMode="auto">
              <a:xfrm>
                <a:off x="1824" y="3888"/>
                <a:ext cx="2688" cy="192"/>
              </a:xfrm>
              <a:custGeom>
                <a:avLst/>
                <a:gdLst>
                  <a:gd name="T0" fmla="*/ 0 w 1488"/>
                  <a:gd name="T1" fmla="*/ 0 h 192"/>
                  <a:gd name="T2" fmla="*/ 0 w 1488"/>
                  <a:gd name="T3" fmla="*/ 192 h 192"/>
                  <a:gd name="T4" fmla="*/ 1488 w 1488"/>
                  <a:gd name="T5" fmla="*/ 192 h 192"/>
                  <a:gd name="T6" fmla="*/ 1488 w 1488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8" h="192">
                    <a:moveTo>
                      <a:pt x="0" y="0"/>
                    </a:moveTo>
                    <a:lnTo>
                      <a:pt x="0" y="192"/>
                    </a:lnTo>
                    <a:lnTo>
                      <a:pt x="1488" y="192"/>
                    </a:lnTo>
                    <a:lnTo>
                      <a:pt x="1488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4" name="Freeform 36"/>
              <p:cNvSpPr>
                <a:spLocks/>
              </p:cNvSpPr>
              <p:nvPr/>
            </p:nvSpPr>
            <p:spPr bwMode="auto">
              <a:xfrm>
                <a:off x="2208" y="3888"/>
                <a:ext cx="1920" cy="192"/>
              </a:xfrm>
              <a:custGeom>
                <a:avLst/>
                <a:gdLst>
                  <a:gd name="T0" fmla="*/ 0 w 480"/>
                  <a:gd name="T1" fmla="*/ 0 h 192"/>
                  <a:gd name="T2" fmla="*/ 0 w 480"/>
                  <a:gd name="T3" fmla="*/ 192 h 192"/>
                  <a:gd name="T4" fmla="*/ 480 w 480"/>
                  <a:gd name="T5" fmla="*/ 192 h 192"/>
                  <a:gd name="T6" fmla="*/ 480 w 48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" h="192">
                    <a:moveTo>
                      <a:pt x="0" y="0"/>
                    </a:moveTo>
                    <a:lnTo>
                      <a:pt x="0" y="192"/>
                    </a:lnTo>
                    <a:lnTo>
                      <a:pt x="480" y="192"/>
                    </a:lnTo>
                    <a:lnTo>
                      <a:pt x="480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5" name="Freeform 37"/>
              <p:cNvSpPr>
                <a:spLocks/>
              </p:cNvSpPr>
              <p:nvPr/>
            </p:nvSpPr>
            <p:spPr bwMode="auto">
              <a:xfrm>
                <a:off x="2688" y="3888"/>
                <a:ext cx="864" cy="192"/>
              </a:xfrm>
              <a:custGeom>
                <a:avLst/>
                <a:gdLst>
                  <a:gd name="T0" fmla="*/ 0 w 480"/>
                  <a:gd name="T1" fmla="*/ 0 h 192"/>
                  <a:gd name="T2" fmla="*/ 0 w 480"/>
                  <a:gd name="T3" fmla="*/ 192 h 192"/>
                  <a:gd name="T4" fmla="*/ 480 w 480"/>
                  <a:gd name="T5" fmla="*/ 192 h 192"/>
                  <a:gd name="T6" fmla="*/ 480 w 48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" h="192">
                    <a:moveTo>
                      <a:pt x="0" y="0"/>
                    </a:moveTo>
                    <a:lnTo>
                      <a:pt x="0" y="192"/>
                    </a:lnTo>
                    <a:lnTo>
                      <a:pt x="480" y="192"/>
                    </a:lnTo>
                    <a:lnTo>
                      <a:pt x="480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6" name="Line 38"/>
              <p:cNvSpPr>
                <a:spLocks noChangeShapeType="1"/>
              </p:cNvSpPr>
              <p:nvPr/>
            </p:nvSpPr>
            <p:spPr bwMode="auto">
              <a:xfrm flipV="1">
                <a:off x="3120" y="3888"/>
                <a:ext cx="0" cy="24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4" name="Oval 26"/>
              <p:cNvSpPr>
                <a:spLocks noChangeArrowheads="1"/>
              </p:cNvSpPr>
              <p:nvPr/>
            </p:nvSpPr>
            <p:spPr bwMode="auto">
              <a:xfrm>
                <a:off x="3002" y="4032"/>
                <a:ext cx="240" cy="240"/>
              </a:xfrm>
              <a:prstGeom prst="ellipse">
                <a:avLst/>
              </a:prstGeom>
              <a:solidFill>
                <a:srgbClr val="CC0000"/>
              </a:solidFill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charset="0"/>
                  </a:rPr>
                  <a:t>5</a:t>
                </a:r>
                <a:endParaRPr lang="en-US" sz="2000"/>
              </a:p>
            </p:txBody>
          </p:sp>
        </p:grpSp>
      </p:grpSp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7848600" y="4572000"/>
            <a:ext cx="1281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11-2, p. 260-261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37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9" grpId="0" autoUpdateAnimBg="0"/>
      <p:bldP spid="32777" grpId="0" animBg="1" autoUpdateAnimBg="0"/>
      <p:bldP spid="32778" grpId="0" animBg="1" autoUpdateAnimBg="0"/>
      <p:bldP spid="32779" grpId="0" animBg="1" autoUpdateAnimBg="0"/>
      <p:bldP spid="32780" grpId="0" autoUpdateAnimBg="0"/>
      <p:bldP spid="32781" grpId="0" autoUpdateAnimBg="0"/>
      <p:bldP spid="32782" grpId="0" autoUpdateAnimBg="0"/>
      <p:bldP spid="32783" grpId="0" autoUpdateAnimBg="0"/>
      <p:bldP spid="32784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51" name="Group 35"/>
          <p:cNvGrpSpPr>
            <a:grpSpLocks/>
          </p:cNvGrpSpPr>
          <p:nvPr/>
        </p:nvGrpSpPr>
        <p:grpSpPr bwMode="auto">
          <a:xfrm>
            <a:off x="457200" y="914400"/>
            <a:ext cx="7386638" cy="2052638"/>
            <a:chOff x="288" y="576"/>
            <a:chExt cx="4653" cy="1293"/>
          </a:xfrm>
        </p:grpSpPr>
        <p:pic>
          <p:nvPicPr>
            <p:cNvPr id="34820" name="Picture 4" descr="D:\C21 PowerPoint\Multi_Journal\art for blue\Ch11\Ch11-02c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576"/>
              <a:ext cx="4653" cy="1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850" name="Text Box 34"/>
            <p:cNvSpPr txBox="1">
              <a:spLocks noChangeArrowheads="1"/>
            </p:cNvSpPr>
            <p:nvPr/>
          </p:nvSpPr>
          <p:spPr bwMode="auto">
            <a:xfrm>
              <a:off x="2618" y="997"/>
              <a:ext cx="1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sym typeface="Wingdings" pitchFamily="2" charset="2"/>
                </a:rPr>
                <a:t></a:t>
              </a:r>
              <a:endParaRPr lang="en-US" sz="1600"/>
            </a:p>
          </p:txBody>
        </p:sp>
      </p:grp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556" y="-329852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chemeClr val="accent6"/>
                </a:solidFill>
              </a:rPr>
              <a:t>STARTING A NEW EXPANDED JOURNAL LEFT PAGE</a:t>
            </a:r>
          </a:p>
        </p:txBody>
      </p:sp>
      <p:grpSp>
        <p:nvGrpSpPr>
          <p:cNvPr id="34852" name="Group 36"/>
          <p:cNvGrpSpPr>
            <a:grpSpLocks/>
          </p:cNvGrpSpPr>
          <p:nvPr/>
        </p:nvGrpSpPr>
        <p:grpSpPr bwMode="auto">
          <a:xfrm>
            <a:off x="2035175" y="3602038"/>
            <a:ext cx="5813425" cy="2265362"/>
            <a:chOff x="1282" y="2269"/>
            <a:chExt cx="3662" cy="1427"/>
          </a:xfrm>
        </p:grpSpPr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3408" y="2269"/>
              <a:ext cx="1536" cy="288"/>
            </a:xfrm>
            <a:prstGeom prst="rect">
              <a:avLst/>
            </a:prstGeom>
            <a:gradFill rotWithShape="0">
              <a:gsLst>
                <a:gs pos="0">
                  <a:srgbClr val="003399"/>
                </a:gs>
                <a:gs pos="100000">
                  <a:srgbClr val="0066C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RIGHT PAGE</a:t>
              </a:r>
            </a:p>
          </p:txBody>
        </p:sp>
        <p:pic>
          <p:nvPicPr>
            <p:cNvPr id="34822" name="Picture 6" descr="D:\C21 PowerPoint\Multi_Journal\art for blue\Ch11\Ch11-02d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" y="2698"/>
              <a:ext cx="3662" cy="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76200" y="3768725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Place a check mark. 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76200" y="34051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</a:t>
            </a:r>
            <a:r>
              <a:rPr lang="en-US" sz="2000" b="1" i="1">
                <a:latin typeface="Arial" charset="0"/>
              </a:rPr>
              <a:t>Brought Forward</a:t>
            </a:r>
            <a:r>
              <a:rPr lang="en-US" sz="2000" b="1">
                <a:latin typeface="Arial" charset="0"/>
              </a:rPr>
              <a:t>.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76200" y="4132263"/>
            <a:ext cx="1905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Record column total brought forward.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76200" y="3032125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date.</a:t>
            </a:r>
          </a:p>
        </p:txBody>
      </p:sp>
      <p:sp>
        <p:nvSpPr>
          <p:cNvPr id="34831" name="Oval 15"/>
          <p:cNvSpPr>
            <a:spLocks noChangeArrowheads="1"/>
          </p:cNvSpPr>
          <p:nvPr/>
        </p:nvSpPr>
        <p:spPr bwMode="auto">
          <a:xfrm>
            <a:off x="1524000" y="19050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3</a:t>
            </a:r>
            <a:endParaRPr lang="en-US" sz="2000"/>
          </a:p>
        </p:txBody>
      </p:sp>
      <p:sp>
        <p:nvSpPr>
          <p:cNvPr id="34832" name="Oval 16"/>
          <p:cNvSpPr>
            <a:spLocks noChangeArrowheads="1"/>
          </p:cNvSpPr>
          <p:nvPr/>
        </p:nvSpPr>
        <p:spPr bwMode="auto">
          <a:xfrm>
            <a:off x="4114800" y="19050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4</a:t>
            </a:r>
            <a:endParaRPr lang="en-US" sz="2000"/>
          </a:p>
        </p:txBody>
      </p:sp>
      <p:sp>
        <p:nvSpPr>
          <p:cNvPr id="34833" name="Oval 17"/>
          <p:cNvSpPr>
            <a:spLocks noChangeArrowheads="1"/>
          </p:cNvSpPr>
          <p:nvPr/>
        </p:nvSpPr>
        <p:spPr bwMode="auto">
          <a:xfrm>
            <a:off x="609600" y="19050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2000"/>
          </a:p>
        </p:txBody>
      </p:sp>
      <p:grpSp>
        <p:nvGrpSpPr>
          <p:cNvPr id="34848" name="Group 32"/>
          <p:cNvGrpSpPr>
            <a:grpSpLocks/>
          </p:cNvGrpSpPr>
          <p:nvPr/>
        </p:nvGrpSpPr>
        <p:grpSpPr bwMode="auto">
          <a:xfrm>
            <a:off x="2819400" y="1905000"/>
            <a:ext cx="4495800" cy="3962400"/>
            <a:chOff x="1776" y="1200"/>
            <a:chExt cx="2832" cy="2496"/>
          </a:xfrm>
        </p:grpSpPr>
        <p:grpSp>
          <p:nvGrpSpPr>
            <p:cNvPr id="34846" name="Group 30"/>
            <p:cNvGrpSpPr>
              <a:grpSpLocks/>
            </p:cNvGrpSpPr>
            <p:nvPr/>
          </p:nvGrpSpPr>
          <p:grpSpPr bwMode="auto">
            <a:xfrm>
              <a:off x="3120" y="1200"/>
              <a:ext cx="1488" cy="336"/>
              <a:chOff x="3120" y="1200"/>
              <a:chExt cx="1488" cy="336"/>
            </a:xfrm>
          </p:grpSpPr>
          <p:sp>
            <p:nvSpPr>
              <p:cNvPr id="34837" name="Freeform 21"/>
              <p:cNvSpPr>
                <a:spLocks/>
              </p:cNvSpPr>
              <p:nvPr/>
            </p:nvSpPr>
            <p:spPr bwMode="auto">
              <a:xfrm>
                <a:off x="3120" y="1200"/>
                <a:ext cx="1488" cy="192"/>
              </a:xfrm>
              <a:custGeom>
                <a:avLst/>
                <a:gdLst>
                  <a:gd name="T0" fmla="*/ 0 w 1488"/>
                  <a:gd name="T1" fmla="*/ 0 h 192"/>
                  <a:gd name="T2" fmla="*/ 0 w 1488"/>
                  <a:gd name="T3" fmla="*/ 192 h 192"/>
                  <a:gd name="T4" fmla="*/ 1488 w 1488"/>
                  <a:gd name="T5" fmla="*/ 192 h 192"/>
                  <a:gd name="T6" fmla="*/ 1488 w 1488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8" h="192">
                    <a:moveTo>
                      <a:pt x="0" y="0"/>
                    </a:moveTo>
                    <a:lnTo>
                      <a:pt x="0" y="192"/>
                    </a:lnTo>
                    <a:lnTo>
                      <a:pt x="1488" y="192"/>
                    </a:lnTo>
                    <a:lnTo>
                      <a:pt x="1488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8" name="Freeform 22"/>
              <p:cNvSpPr>
                <a:spLocks/>
              </p:cNvSpPr>
              <p:nvPr/>
            </p:nvSpPr>
            <p:spPr bwMode="auto">
              <a:xfrm>
                <a:off x="3622" y="1200"/>
                <a:ext cx="480" cy="192"/>
              </a:xfrm>
              <a:custGeom>
                <a:avLst/>
                <a:gdLst>
                  <a:gd name="T0" fmla="*/ 0 w 480"/>
                  <a:gd name="T1" fmla="*/ 0 h 192"/>
                  <a:gd name="T2" fmla="*/ 0 w 480"/>
                  <a:gd name="T3" fmla="*/ 192 h 192"/>
                  <a:gd name="T4" fmla="*/ 480 w 480"/>
                  <a:gd name="T5" fmla="*/ 192 h 192"/>
                  <a:gd name="T6" fmla="*/ 480 w 48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" h="192">
                    <a:moveTo>
                      <a:pt x="0" y="0"/>
                    </a:moveTo>
                    <a:lnTo>
                      <a:pt x="0" y="192"/>
                    </a:lnTo>
                    <a:lnTo>
                      <a:pt x="480" y="192"/>
                    </a:lnTo>
                    <a:lnTo>
                      <a:pt x="480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9" name="Oval 23"/>
              <p:cNvSpPr>
                <a:spLocks noChangeArrowheads="1"/>
              </p:cNvSpPr>
              <p:nvPr/>
            </p:nvSpPr>
            <p:spPr bwMode="auto">
              <a:xfrm>
                <a:off x="3744" y="1296"/>
                <a:ext cx="240" cy="240"/>
              </a:xfrm>
              <a:prstGeom prst="ellipse">
                <a:avLst/>
              </a:prstGeom>
              <a:solidFill>
                <a:srgbClr val="CC0000"/>
              </a:solidFill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charset="0"/>
                  </a:rPr>
                  <a:t>5</a:t>
                </a:r>
                <a:endParaRPr lang="en-US" sz="2000"/>
              </a:p>
            </p:txBody>
          </p:sp>
        </p:grpSp>
        <p:grpSp>
          <p:nvGrpSpPr>
            <p:cNvPr id="34847" name="Group 31"/>
            <p:cNvGrpSpPr>
              <a:grpSpLocks/>
            </p:cNvGrpSpPr>
            <p:nvPr/>
          </p:nvGrpSpPr>
          <p:grpSpPr bwMode="auto">
            <a:xfrm>
              <a:off x="1776" y="3312"/>
              <a:ext cx="2688" cy="384"/>
              <a:chOff x="1776" y="3312"/>
              <a:chExt cx="2688" cy="384"/>
            </a:xfrm>
          </p:grpSpPr>
          <p:sp>
            <p:nvSpPr>
              <p:cNvPr id="34841" name="Freeform 25"/>
              <p:cNvSpPr>
                <a:spLocks/>
              </p:cNvSpPr>
              <p:nvPr/>
            </p:nvSpPr>
            <p:spPr bwMode="auto">
              <a:xfrm>
                <a:off x="1776" y="3312"/>
                <a:ext cx="2688" cy="192"/>
              </a:xfrm>
              <a:custGeom>
                <a:avLst/>
                <a:gdLst>
                  <a:gd name="T0" fmla="*/ 0 w 1488"/>
                  <a:gd name="T1" fmla="*/ 0 h 192"/>
                  <a:gd name="T2" fmla="*/ 0 w 1488"/>
                  <a:gd name="T3" fmla="*/ 192 h 192"/>
                  <a:gd name="T4" fmla="*/ 1488 w 1488"/>
                  <a:gd name="T5" fmla="*/ 192 h 192"/>
                  <a:gd name="T6" fmla="*/ 1488 w 1488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8" h="192">
                    <a:moveTo>
                      <a:pt x="0" y="0"/>
                    </a:moveTo>
                    <a:lnTo>
                      <a:pt x="0" y="192"/>
                    </a:lnTo>
                    <a:lnTo>
                      <a:pt x="1488" y="192"/>
                    </a:lnTo>
                    <a:lnTo>
                      <a:pt x="1488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42" name="Freeform 26"/>
              <p:cNvSpPr>
                <a:spLocks/>
              </p:cNvSpPr>
              <p:nvPr/>
            </p:nvSpPr>
            <p:spPr bwMode="auto">
              <a:xfrm>
                <a:off x="2160" y="3312"/>
                <a:ext cx="1920" cy="192"/>
              </a:xfrm>
              <a:custGeom>
                <a:avLst/>
                <a:gdLst>
                  <a:gd name="T0" fmla="*/ 0 w 480"/>
                  <a:gd name="T1" fmla="*/ 0 h 192"/>
                  <a:gd name="T2" fmla="*/ 0 w 480"/>
                  <a:gd name="T3" fmla="*/ 192 h 192"/>
                  <a:gd name="T4" fmla="*/ 480 w 480"/>
                  <a:gd name="T5" fmla="*/ 192 h 192"/>
                  <a:gd name="T6" fmla="*/ 480 w 48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" h="192">
                    <a:moveTo>
                      <a:pt x="0" y="0"/>
                    </a:moveTo>
                    <a:lnTo>
                      <a:pt x="0" y="192"/>
                    </a:lnTo>
                    <a:lnTo>
                      <a:pt x="480" y="192"/>
                    </a:lnTo>
                    <a:lnTo>
                      <a:pt x="480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43" name="Freeform 27"/>
              <p:cNvSpPr>
                <a:spLocks/>
              </p:cNvSpPr>
              <p:nvPr/>
            </p:nvSpPr>
            <p:spPr bwMode="auto">
              <a:xfrm>
                <a:off x="2640" y="3312"/>
                <a:ext cx="864" cy="192"/>
              </a:xfrm>
              <a:custGeom>
                <a:avLst/>
                <a:gdLst>
                  <a:gd name="T0" fmla="*/ 0 w 480"/>
                  <a:gd name="T1" fmla="*/ 0 h 192"/>
                  <a:gd name="T2" fmla="*/ 0 w 480"/>
                  <a:gd name="T3" fmla="*/ 192 h 192"/>
                  <a:gd name="T4" fmla="*/ 480 w 480"/>
                  <a:gd name="T5" fmla="*/ 192 h 192"/>
                  <a:gd name="T6" fmla="*/ 480 w 48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" h="192">
                    <a:moveTo>
                      <a:pt x="0" y="0"/>
                    </a:moveTo>
                    <a:lnTo>
                      <a:pt x="0" y="192"/>
                    </a:lnTo>
                    <a:lnTo>
                      <a:pt x="480" y="192"/>
                    </a:lnTo>
                    <a:lnTo>
                      <a:pt x="480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44" name="Line 28"/>
              <p:cNvSpPr>
                <a:spLocks noChangeShapeType="1"/>
              </p:cNvSpPr>
              <p:nvPr/>
            </p:nvSpPr>
            <p:spPr bwMode="auto">
              <a:xfrm flipV="1">
                <a:off x="3072" y="3312"/>
                <a:ext cx="0" cy="24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45" name="Oval 29"/>
              <p:cNvSpPr>
                <a:spLocks noChangeArrowheads="1"/>
              </p:cNvSpPr>
              <p:nvPr/>
            </p:nvSpPr>
            <p:spPr bwMode="auto">
              <a:xfrm>
                <a:off x="2954" y="3456"/>
                <a:ext cx="240" cy="240"/>
              </a:xfrm>
              <a:prstGeom prst="ellipse">
                <a:avLst/>
              </a:prstGeom>
              <a:solidFill>
                <a:srgbClr val="CC0000"/>
              </a:solidFill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charset="0"/>
                  </a:rPr>
                  <a:t>5</a:t>
                </a:r>
                <a:endParaRPr lang="en-US" sz="2000"/>
              </a:p>
            </p:txBody>
          </p:sp>
        </p:grpSp>
      </p:grp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76200" y="26670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journal page number on the left and right pages.</a:t>
            </a:r>
          </a:p>
        </p:txBody>
      </p:sp>
      <p:grpSp>
        <p:nvGrpSpPr>
          <p:cNvPr id="34854" name="Group 38"/>
          <p:cNvGrpSpPr>
            <a:grpSpLocks/>
          </p:cNvGrpSpPr>
          <p:nvPr/>
        </p:nvGrpSpPr>
        <p:grpSpPr bwMode="auto">
          <a:xfrm>
            <a:off x="1143000" y="838200"/>
            <a:ext cx="6705600" cy="3810000"/>
            <a:chOff x="720" y="528"/>
            <a:chExt cx="4224" cy="2400"/>
          </a:xfrm>
        </p:grpSpPr>
        <p:sp>
          <p:nvSpPr>
            <p:cNvPr id="34830" name="Oval 14"/>
            <p:cNvSpPr>
              <a:spLocks noChangeArrowheads="1"/>
            </p:cNvSpPr>
            <p:nvPr/>
          </p:nvSpPr>
          <p:spPr bwMode="auto">
            <a:xfrm>
              <a:off x="720" y="528"/>
              <a:ext cx="240" cy="240"/>
            </a:xfrm>
            <a:prstGeom prst="ellipse">
              <a:avLst/>
            </a:prstGeom>
            <a:solidFill>
              <a:srgbClr val="CC0000"/>
            </a:solidFill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  <p:sp>
          <p:nvSpPr>
            <p:cNvPr id="34849" name="Oval 33"/>
            <p:cNvSpPr>
              <a:spLocks noChangeArrowheads="1"/>
            </p:cNvSpPr>
            <p:nvPr/>
          </p:nvSpPr>
          <p:spPr bwMode="auto">
            <a:xfrm>
              <a:off x="4704" y="2688"/>
              <a:ext cx="240" cy="240"/>
            </a:xfrm>
            <a:prstGeom prst="ellipse">
              <a:avLst/>
            </a:prstGeom>
            <a:solidFill>
              <a:srgbClr val="CC0000"/>
            </a:solidFill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</p:grpSp>
      <p:sp>
        <p:nvSpPr>
          <p:cNvPr id="34855" name="Text Box 39"/>
          <p:cNvSpPr txBox="1">
            <a:spLocks noChangeArrowheads="1"/>
          </p:cNvSpPr>
          <p:nvPr/>
        </p:nvSpPr>
        <p:spPr bwMode="auto">
          <a:xfrm>
            <a:off x="7848600" y="4572000"/>
            <a:ext cx="1281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11-2, p. 262-263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522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3" grpId="0" autoUpdateAnimBg="0"/>
      <p:bldP spid="34824" grpId="0" autoUpdateAnimBg="0"/>
      <p:bldP spid="34826" grpId="0" autoUpdateAnimBg="0"/>
      <p:bldP spid="34827" grpId="0" autoUpdateAnimBg="0"/>
      <p:bldP spid="34831" grpId="0" animBg="1" autoUpdateAnimBg="0"/>
      <p:bldP spid="34832" grpId="0" animBg="1" autoUpdateAnimBg="0"/>
      <p:bldP spid="34833" grpId="0" animBg="1" autoUpdateAnimBg="0"/>
      <p:bldP spid="34825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381000" y="243840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b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 smtClean="0">
                <a:solidFill>
                  <a:schemeClr val="accent6"/>
                </a:solidFill>
              </a:rPr>
              <a:t>Posting to General and </a:t>
            </a:r>
            <a:r>
              <a:rPr lang="en-US" dirty="0" smtClean="0">
                <a:solidFill>
                  <a:schemeClr val="accent6"/>
                </a:solidFill>
              </a:rPr>
              <a:t>Subsidiary </a:t>
            </a:r>
            <a:r>
              <a:rPr lang="en-US" dirty="0" smtClean="0">
                <a:solidFill>
                  <a:schemeClr val="accent6"/>
                </a:solidFill>
              </a:rPr>
              <a:t>Ledgers</a:t>
            </a:r>
            <a:br>
              <a:rPr lang="en-US" dirty="0" smtClean="0">
                <a:solidFill>
                  <a:schemeClr val="accent6"/>
                </a:solidFill>
              </a:rPr>
            </a:br>
            <a:endParaRPr lang="en-US" sz="4000" b="1" i="0" u="none" strike="noStrike" cap="none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381952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 descr="Image result for accounts payable and receiva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609600"/>
            <a:ext cx="448056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POSTING A JOURNAL’S GENERAL AMOUNT COLUMNS</a:t>
            </a:r>
          </a:p>
        </p:txBody>
      </p:sp>
      <p:pic>
        <p:nvPicPr>
          <p:cNvPr id="38916" name="Picture 4" descr="D:\C21 PowerPoint\Multi_Journal\art for blue\Ch12\Ch12-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1143000"/>
            <a:ext cx="8062913" cy="331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14350" y="52943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debit amount.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514350" y="45561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514350" y="5657850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Calculate and write the new account balance.</a:t>
            </a: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514350" y="4921250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journal page number.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514350" y="6019800"/>
            <a:ext cx="5810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general ledger account number in the Post. Ref. column of the journal.</a:t>
            </a:r>
          </a:p>
        </p:txBody>
      </p:sp>
      <p:grpSp>
        <p:nvGrpSpPr>
          <p:cNvPr id="38938" name="Group 26"/>
          <p:cNvGrpSpPr>
            <a:grpSpLocks/>
          </p:cNvGrpSpPr>
          <p:nvPr/>
        </p:nvGrpSpPr>
        <p:grpSpPr bwMode="auto">
          <a:xfrm>
            <a:off x="879475" y="2362200"/>
            <a:ext cx="533400" cy="1524000"/>
            <a:chOff x="554" y="1488"/>
            <a:chExt cx="336" cy="960"/>
          </a:xfrm>
        </p:grpSpPr>
        <p:sp>
          <p:nvSpPr>
            <p:cNvPr id="38927" name="Line 15"/>
            <p:cNvSpPr>
              <a:spLocks noChangeShapeType="1"/>
            </p:cNvSpPr>
            <p:nvPr/>
          </p:nvSpPr>
          <p:spPr bwMode="auto">
            <a:xfrm>
              <a:off x="720" y="1488"/>
              <a:ext cx="0" cy="96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18" name="Oval 6"/>
            <p:cNvSpPr>
              <a:spLocks noChangeArrowheads="1"/>
            </p:cNvSpPr>
            <p:nvPr/>
          </p:nvSpPr>
          <p:spPr bwMode="auto">
            <a:xfrm>
              <a:off x="554" y="1584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/>
            </a:p>
          </p:txBody>
        </p:sp>
      </p:grpSp>
      <p:grpSp>
        <p:nvGrpSpPr>
          <p:cNvPr id="38939" name="Group 27"/>
          <p:cNvGrpSpPr>
            <a:grpSpLocks/>
          </p:cNvGrpSpPr>
          <p:nvPr/>
        </p:nvGrpSpPr>
        <p:grpSpPr bwMode="auto">
          <a:xfrm>
            <a:off x="1101725" y="1371600"/>
            <a:ext cx="1624013" cy="2514600"/>
            <a:chOff x="694" y="864"/>
            <a:chExt cx="1023" cy="1584"/>
          </a:xfrm>
        </p:grpSpPr>
        <p:sp>
          <p:nvSpPr>
            <p:cNvPr id="38928" name="Freeform 16"/>
            <p:cNvSpPr>
              <a:spLocks/>
            </p:cNvSpPr>
            <p:nvPr/>
          </p:nvSpPr>
          <p:spPr bwMode="auto">
            <a:xfrm>
              <a:off x="694" y="864"/>
              <a:ext cx="864" cy="1584"/>
            </a:xfrm>
            <a:custGeom>
              <a:avLst/>
              <a:gdLst>
                <a:gd name="T0" fmla="*/ 0 w 864"/>
                <a:gd name="T1" fmla="*/ 0 h 1584"/>
                <a:gd name="T2" fmla="*/ 864 w 864"/>
                <a:gd name="T3" fmla="*/ 0 h 1584"/>
                <a:gd name="T4" fmla="*/ 864 w 864"/>
                <a:gd name="T5" fmla="*/ 1584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4" h="1584">
                  <a:moveTo>
                    <a:pt x="0" y="0"/>
                  </a:moveTo>
                  <a:lnTo>
                    <a:pt x="864" y="0"/>
                  </a:lnTo>
                  <a:lnTo>
                    <a:pt x="864" y="1584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21" name="Oval 9"/>
            <p:cNvSpPr>
              <a:spLocks noChangeArrowheads="1"/>
            </p:cNvSpPr>
            <p:nvPr/>
          </p:nvSpPr>
          <p:spPr bwMode="auto">
            <a:xfrm>
              <a:off x="1381" y="1584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</p:grpSp>
      <p:grpSp>
        <p:nvGrpSpPr>
          <p:cNvPr id="38931" name="Group 19"/>
          <p:cNvGrpSpPr>
            <a:grpSpLocks/>
          </p:cNvGrpSpPr>
          <p:nvPr/>
        </p:nvGrpSpPr>
        <p:grpSpPr bwMode="auto">
          <a:xfrm>
            <a:off x="3429000" y="3751263"/>
            <a:ext cx="914400" cy="533400"/>
            <a:chOff x="2160" y="2363"/>
            <a:chExt cx="576" cy="336"/>
          </a:xfrm>
        </p:grpSpPr>
        <p:sp>
          <p:nvSpPr>
            <p:cNvPr id="38930" name="Line 18"/>
            <p:cNvSpPr>
              <a:spLocks noChangeShapeType="1"/>
            </p:cNvSpPr>
            <p:nvPr/>
          </p:nvSpPr>
          <p:spPr bwMode="auto">
            <a:xfrm>
              <a:off x="2160" y="2544"/>
              <a:ext cx="57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20" name="Oval 8"/>
            <p:cNvSpPr>
              <a:spLocks noChangeArrowheads="1"/>
            </p:cNvSpPr>
            <p:nvPr/>
          </p:nvSpPr>
          <p:spPr bwMode="auto">
            <a:xfrm>
              <a:off x="2256" y="2363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/>
            </a:p>
          </p:txBody>
        </p:sp>
      </p:grpSp>
      <p:grpSp>
        <p:nvGrpSpPr>
          <p:cNvPr id="38936" name="Group 24"/>
          <p:cNvGrpSpPr>
            <a:grpSpLocks/>
          </p:cNvGrpSpPr>
          <p:nvPr/>
        </p:nvGrpSpPr>
        <p:grpSpPr bwMode="auto">
          <a:xfrm>
            <a:off x="4495800" y="2362200"/>
            <a:ext cx="990600" cy="685800"/>
            <a:chOff x="2832" y="1488"/>
            <a:chExt cx="624" cy="432"/>
          </a:xfrm>
        </p:grpSpPr>
        <p:sp>
          <p:nvSpPr>
            <p:cNvPr id="38932" name="Line 20"/>
            <p:cNvSpPr>
              <a:spLocks noChangeShapeType="1"/>
            </p:cNvSpPr>
            <p:nvPr/>
          </p:nvSpPr>
          <p:spPr bwMode="auto">
            <a:xfrm flipH="1" flipV="1">
              <a:off x="2832" y="1488"/>
              <a:ext cx="624" cy="43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17" name="Oval 5"/>
            <p:cNvSpPr>
              <a:spLocks noChangeArrowheads="1"/>
            </p:cNvSpPr>
            <p:nvPr/>
          </p:nvSpPr>
          <p:spPr bwMode="auto">
            <a:xfrm>
              <a:off x="3120" y="1584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/>
            </a:p>
          </p:txBody>
        </p:sp>
      </p:grpSp>
      <p:grpSp>
        <p:nvGrpSpPr>
          <p:cNvPr id="38937" name="Group 25"/>
          <p:cNvGrpSpPr>
            <a:grpSpLocks/>
          </p:cNvGrpSpPr>
          <p:nvPr/>
        </p:nvGrpSpPr>
        <p:grpSpPr bwMode="auto">
          <a:xfrm>
            <a:off x="3124200" y="2362200"/>
            <a:ext cx="1905000" cy="1600200"/>
            <a:chOff x="1968" y="1488"/>
            <a:chExt cx="1200" cy="1008"/>
          </a:xfrm>
        </p:grpSpPr>
        <p:sp>
          <p:nvSpPr>
            <p:cNvPr id="38935" name="Line 23"/>
            <p:cNvSpPr>
              <a:spLocks noChangeShapeType="1"/>
            </p:cNvSpPr>
            <p:nvPr/>
          </p:nvSpPr>
          <p:spPr bwMode="auto">
            <a:xfrm flipH="1">
              <a:off x="1968" y="1488"/>
              <a:ext cx="1200" cy="100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19" name="Oval 7"/>
            <p:cNvSpPr>
              <a:spLocks noChangeArrowheads="1"/>
            </p:cNvSpPr>
            <p:nvPr/>
          </p:nvSpPr>
          <p:spPr bwMode="auto">
            <a:xfrm>
              <a:off x="2352" y="1776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</p:grpSp>
      <p:sp>
        <p:nvSpPr>
          <p:cNvPr id="38940" name="Text Box 28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12-1, page 276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507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2" grpId="0" autoUpdateAnimBg="0"/>
      <p:bldP spid="38923" grpId="0" autoUpdateAnimBg="0"/>
      <p:bldP spid="38924" grpId="0" autoUpdateAnimBg="0"/>
      <p:bldP spid="38925" grpId="0" autoUpdateAnimBg="0"/>
      <p:bldP spid="38926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96938" y="152400"/>
            <a:ext cx="7239000" cy="11430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POSTING A JOURNAL’S SPECIAL AMOUNT COLUMNS</a:t>
            </a:r>
          </a:p>
        </p:txBody>
      </p:sp>
      <p:pic>
        <p:nvPicPr>
          <p:cNvPr id="39940" name="Picture 4" descr="D:\C21 PowerPoint\Multi_Journal\art for blue\Ch12\Ch12-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38"/>
          <a:stretch>
            <a:fillRect/>
          </a:stretch>
        </p:blipFill>
        <p:spPr bwMode="auto">
          <a:xfrm>
            <a:off x="439738" y="914400"/>
            <a:ext cx="6681787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381000" y="5370513"/>
            <a:ext cx="47434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3.	Write the Cash Credit column total.</a:t>
            </a: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381000" y="4632325"/>
            <a:ext cx="28194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1. Write the date.</a:t>
            </a: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381000" y="5734050"/>
            <a:ext cx="67246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4.	Calculate and write the new account balance.</a:t>
            </a: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381000" y="4997450"/>
            <a:ext cx="42862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2.	Write the journal page number.</a:t>
            </a: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381000" y="6096000"/>
            <a:ext cx="7410450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5.	Return to the journal and write the general ledger account number in parentheses below the Cash Credit column total.</a:t>
            </a:r>
          </a:p>
        </p:txBody>
      </p:sp>
      <p:grpSp>
        <p:nvGrpSpPr>
          <p:cNvPr id="39954" name="Group 18"/>
          <p:cNvGrpSpPr>
            <a:grpSpLocks/>
          </p:cNvGrpSpPr>
          <p:nvPr/>
        </p:nvGrpSpPr>
        <p:grpSpPr bwMode="auto">
          <a:xfrm>
            <a:off x="955675" y="2286000"/>
            <a:ext cx="381000" cy="2057400"/>
            <a:chOff x="602" y="1440"/>
            <a:chExt cx="240" cy="1296"/>
          </a:xfrm>
        </p:grpSpPr>
        <p:sp>
          <p:nvSpPr>
            <p:cNvPr id="39953" name="Line 17"/>
            <p:cNvSpPr>
              <a:spLocks noChangeShapeType="1"/>
            </p:cNvSpPr>
            <p:nvPr/>
          </p:nvSpPr>
          <p:spPr bwMode="auto">
            <a:xfrm>
              <a:off x="720" y="1440"/>
              <a:ext cx="0" cy="129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2" name="Oval 6"/>
            <p:cNvSpPr>
              <a:spLocks noChangeArrowheads="1"/>
            </p:cNvSpPr>
            <p:nvPr/>
          </p:nvSpPr>
          <p:spPr bwMode="auto">
            <a:xfrm>
              <a:off x="602" y="1680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</p:grpSp>
      <p:grpSp>
        <p:nvGrpSpPr>
          <p:cNvPr id="39955" name="Group 19"/>
          <p:cNvGrpSpPr>
            <a:grpSpLocks/>
          </p:cNvGrpSpPr>
          <p:nvPr/>
        </p:nvGrpSpPr>
        <p:grpSpPr bwMode="auto">
          <a:xfrm>
            <a:off x="1143000" y="1143000"/>
            <a:ext cx="1565275" cy="3124200"/>
            <a:chOff x="720" y="720"/>
            <a:chExt cx="986" cy="1968"/>
          </a:xfrm>
        </p:grpSpPr>
        <p:sp>
          <p:nvSpPr>
            <p:cNvPr id="39951" name="Freeform 15"/>
            <p:cNvSpPr>
              <a:spLocks/>
            </p:cNvSpPr>
            <p:nvPr/>
          </p:nvSpPr>
          <p:spPr bwMode="auto">
            <a:xfrm>
              <a:off x="720" y="720"/>
              <a:ext cx="864" cy="1968"/>
            </a:xfrm>
            <a:custGeom>
              <a:avLst/>
              <a:gdLst>
                <a:gd name="T0" fmla="*/ 0 w 864"/>
                <a:gd name="T1" fmla="*/ 0 h 1968"/>
                <a:gd name="T2" fmla="*/ 864 w 864"/>
                <a:gd name="T3" fmla="*/ 0 h 1968"/>
                <a:gd name="T4" fmla="*/ 864 w 864"/>
                <a:gd name="T5" fmla="*/ 1968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4" h="1968">
                  <a:moveTo>
                    <a:pt x="0" y="0"/>
                  </a:moveTo>
                  <a:lnTo>
                    <a:pt x="864" y="0"/>
                  </a:lnTo>
                  <a:lnTo>
                    <a:pt x="864" y="1968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5" name="Oval 9"/>
            <p:cNvSpPr>
              <a:spLocks noChangeArrowheads="1"/>
            </p:cNvSpPr>
            <p:nvPr/>
          </p:nvSpPr>
          <p:spPr bwMode="auto">
            <a:xfrm>
              <a:off x="1466" y="156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 sz="2000"/>
            </a:p>
          </p:txBody>
        </p:sp>
      </p:grpSp>
      <p:grpSp>
        <p:nvGrpSpPr>
          <p:cNvPr id="39961" name="Group 25"/>
          <p:cNvGrpSpPr>
            <a:grpSpLocks/>
          </p:cNvGrpSpPr>
          <p:nvPr/>
        </p:nvGrpSpPr>
        <p:grpSpPr bwMode="auto">
          <a:xfrm>
            <a:off x="4173538" y="2286000"/>
            <a:ext cx="1905000" cy="2057400"/>
            <a:chOff x="2629" y="1440"/>
            <a:chExt cx="1200" cy="1296"/>
          </a:xfrm>
        </p:grpSpPr>
        <p:sp>
          <p:nvSpPr>
            <p:cNvPr id="39956" name="Freeform 20"/>
            <p:cNvSpPr>
              <a:spLocks/>
            </p:cNvSpPr>
            <p:nvPr/>
          </p:nvSpPr>
          <p:spPr bwMode="auto">
            <a:xfrm>
              <a:off x="2629" y="1440"/>
              <a:ext cx="1200" cy="1296"/>
            </a:xfrm>
            <a:custGeom>
              <a:avLst/>
              <a:gdLst>
                <a:gd name="T0" fmla="*/ 1200 w 1200"/>
                <a:gd name="T1" fmla="*/ 0 h 1296"/>
                <a:gd name="T2" fmla="*/ 0 w 1200"/>
                <a:gd name="T3" fmla="*/ 693 h 1296"/>
                <a:gd name="T4" fmla="*/ 0 w 1200"/>
                <a:gd name="T5" fmla="*/ 1296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0" h="1296">
                  <a:moveTo>
                    <a:pt x="1200" y="0"/>
                  </a:moveTo>
                  <a:lnTo>
                    <a:pt x="0" y="693"/>
                  </a:lnTo>
                  <a:lnTo>
                    <a:pt x="0" y="1296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3" name="Oval 7"/>
            <p:cNvSpPr>
              <a:spLocks noChangeArrowheads="1"/>
            </p:cNvSpPr>
            <p:nvPr/>
          </p:nvSpPr>
          <p:spPr bwMode="auto">
            <a:xfrm>
              <a:off x="2928" y="1776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 sz="2000"/>
            </a:p>
          </p:txBody>
        </p:sp>
      </p:grpSp>
      <p:grpSp>
        <p:nvGrpSpPr>
          <p:cNvPr id="39958" name="Group 22"/>
          <p:cNvGrpSpPr>
            <a:grpSpLocks/>
          </p:cNvGrpSpPr>
          <p:nvPr/>
        </p:nvGrpSpPr>
        <p:grpSpPr bwMode="auto">
          <a:xfrm>
            <a:off x="4173538" y="4495800"/>
            <a:ext cx="685800" cy="533400"/>
            <a:chOff x="2629" y="2832"/>
            <a:chExt cx="432" cy="336"/>
          </a:xfrm>
        </p:grpSpPr>
        <p:sp>
          <p:nvSpPr>
            <p:cNvPr id="39957" name="Freeform 21"/>
            <p:cNvSpPr>
              <a:spLocks/>
            </p:cNvSpPr>
            <p:nvPr/>
          </p:nvSpPr>
          <p:spPr bwMode="auto">
            <a:xfrm>
              <a:off x="2629" y="2832"/>
              <a:ext cx="432" cy="192"/>
            </a:xfrm>
            <a:custGeom>
              <a:avLst/>
              <a:gdLst>
                <a:gd name="T0" fmla="*/ 0 w 432"/>
                <a:gd name="T1" fmla="*/ 0 h 192"/>
                <a:gd name="T2" fmla="*/ 0 w 432"/>
                <a:gd name="T3" fmla="*/ 192 h 192"/>
                <a:gd name="T4" fmla="*/ 432 w 432"/>
                <a:gd name="T5" fmla="*/ 192 h 192"/>
                <a:gd name="T6" fmla="*/ 432 w 432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" h="192">
                  <a:moveTo>
                    <a:pt x="0" y="0"/>
                  </a:moveTo>
                  <a:lnTo>
                    <a:pt x="0" y="192"/>
                  </a:lnTo>
                  <a:lnTo>
                    <a:pt x="432" y="192"/>
                  </a:lnTo>
                  <a:lnTo>
                    <a:pt x="432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4" name="Oval 8"/>
            <p:cNvSpPr>
              <a:spLocks noChangeArrowheads="1"/>
            </p:cNvSpPr>
            <p:nvPr/>
          </p:nvSpPr>
          <p:spPr bwMode="auto">
            <a:xfrm>
              <a:off x="2736" y="2928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 sz="2000"/>
            </a:p>
          </p:txBody>
        </p:sp>
      </p:grpSp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5638800" y="2590800"/>
            <a:ext cx="685800" cy="685800"/>
            <a:chOff x="3552" y="1632"/>
            <a:chExt cx="432" cy="432"/>
          </a:xfrm>
        </p:grpSpPr>
        <p:sp>
          <p:nvSpPr>
            <p:cNvPr id="39959" name="Line 23"/>
            <p:cNvSpPr>
              <a:spLocks noChangeShapeType="1"/>
            </p:cNvSpPr>
            <p:nvPr/>
          </p:nvSpPr>
          <p:spPr bwMode="auto">
            <a:xfrm flipV="1">
              <a:off x="3552" y="1632"/>
              <a:ext cx="432" cy="43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1" name="Oval 5"/>
            <p:cNvSpPr>
              <a:spLocks noChangeArrowheads="1"/>
            </p:cNvSpPr>
            <p:nvPr/>
          </p:nvSpPr>
          <p:spPr bwMode="auto">
            <a:xfrm>
              <a:off x="3648" y="1728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 sz="2000"/>
            </a:p>
          </p:txBody>
        </p:sp>
      </p:grpSp>
      <p:sp>
        <p:nvSpPr>
          <p:cNvPr id="39962" name="Text Box 26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12-1, page 277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560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6" grpId="0" autoUpdateAnimBg="0"/>
      <p:bldP spid="39947" grpId="0" autoUpdateAnimBg="0"/>
      <p:bldP spid="39948" grpId="0" autoUpdateAnimBg="0"/>
      <p:bldP spid="39949" grpId="0" autoUpdateAnimBg="0"/>
      <p:bldP spid="39950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RULES FOR POSTING A JOURNAL’S COLUMN TOTALS</a:t>
            </a:r>
          </a:p>
        </p:txBody>
      </p:sp>
      <p:pic>
        <p:nvPicPr>
          <p:cNvPr id="40964" name="Picture 4" descr="D:\C21 PowerPoint\Multi_Journal\art for blue\Ch12\Ch12-0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33"/>
          <a:stretch>
            <a:fillRect/>
          </a:stretch>
        </p:blipFill>
        <p:spPr bwMode="auto">
          <a:xfrm>
            <a:off x="422275" y="1143000"/>
            <a:ext cx="8264525" cy="184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978" name="Group 18"/>
          <p:cNvGrpSpPr>
            <a:grpSpLocks/>
          </p:cNvGrpSpPr>
          <p:nvPr/>
        </p:nvGrpSpPr>
        <p:grpSpPr bwMode="auto">
          <a:xfrm>
            <a:off x="1371600" y="2667000"/>
            <a:ext cx="4953000" cy="2139950"/>
            <a:chOff x="864" y="1680"/>
            <a:chExt cx="3120" cy="1348"/>
          </a:xfrm>
        </p:grpSpPr>
        <p:sp>
          <p:nvSpPr>
            <p:cNvPr id="40973" name="Line 13"/>
            <p:cNvSpPr>
              <a:spLocks noChangeShapeType="1"/>
            </p:cNvSpPr>
            <p:nvPr/>
          </p:nvSpPr>
          <p:spPr bwMode="auto">
            <a:xfrm flipH="1">
              <a:off x="2256" y="2112"/>
              <a:ext cx="1152" cy="665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6" name="Freeform 6"/>
            <p:cNvSpPr>
              <a:spLocks/>
            </p:cNvSpPr>
            <p:nvPr/>
          </p:nvSpPr>
          <p:spPr bwMode="auto">
            <a:xfrm>
              <a:off x="3408" y="1680"/>
              <a:ext cx="576" cy="432"/>
            </a:xfrm>
            <a:custGeom>
              <a:avLst/>
              <a:gdLst>
                <a:gd name="T0" fmla="*/ 0 w 576"/>
                <a:gd name="T1" fmla="*/ 0 h 432"/>
                <a:gd name="T2" fmla="*/ 0 w 576"/>
                <a:gd name="T3" fmla="*/ 432 h 432"/>
                <a:gd name="T4" fmla="*/ 576 w 576"/>
                <a:gd name="T5" fmla="*/ 432 h 432"/>
                <a:gd name="T6" fmla="*/ 576 w 576"/>
                <a:gd name="T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432">
                  <a:moveTo>
                    <a:pt x="0" y="0"/>
                  </a:moveTo>
                  <a:lnTo>
                    <a:pt x="0" y="432"/>
                  </a:lnTo>
                  <a:lnTo>
                    <a:pt x="576" y="432"/>
                  </a:lnTo>
                  <a:lnTo>
                    <a:pt x="576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2" name="Text Box 12"/>
            <p:cNvSpPr txBox="1">
              <a:spLocks noChangeArrowheads="1"/>
            </p:cNvSpPr>
            <p:nvPr/>
          </p:nvSpPr>
          <p:spPr bwMode="auto">
            <a:xfrm>
              <a:off x="864" y="2256"/>
              <a:ext cx="1776" cy="77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</a:rPr>
                <a:t>General amount column totals ARE NOT posted</a:t>
              </a:r>
              <a:endParaRPr lang="en-US"/>
            </a:p>
          </p:txBody>
        </p:sp>
      </p:grpSp>
      <p:grpSp>
        <p:nvGrpSpPr>
          <p:cNvPr id="40979" name="Group 19"/>
          <p:cNvGrpSpPr>
            <a:grpSpLocks/>
          </p:cNvGrpSpPr>
          <p:nvPr/>
        </p:nvGrpSpPr>
        <p:grpSpPr bwMode="auto">
          <a:xfrm>
            <a:off x="4953000" y="2667000"/>
            <a:ext cx="3124200" cy="3206750"/>
            <a:chOff x="3120" y="1680"/>
            <a:chExt cx="1968" cy="2020"/>
          </a:xfrm>
        </p:grpSpPr>
        <p:sp>
          <p:nvSpPr>
            <p:cNvPr id="40967" name="Freeform 7"/>
            <p:cNvSpPr>
              <a:spLocks/>
            </p:cNvSpPr>
            <p:nvPr/>
          </p:nvSpPr>
          <p:spPr bwMode="auto">
            <a:xfrm>
              <a:off x="4512" y="1680"/>
              <a:ext cx="576" cy="432"/>
            </a:xfrm>
            <a:custGeom>
              <a:avLst/>
              <a:gdLst>
                <a:gd name="T0" fmla="*/ 0 w 576"/>
                <a:gd name="T1" fmla="*/ 0 h 432"/>
                <a:gd name="T2" fmla="*/ 0 w 576"/>
                <a:gd name="T3" fmla="*/ 432 h 432"/>
                <a:gd name="T4" fmla="*/ 576 w 576"/>
                <a:gd name="T5" fmla="*/ 432 h 432"/>
                <a:gd name="T6" fmla="*/ 576 w 576"/>
                <a:gd name="T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432">
                  <a:moveTo>
                    <a:pt x="0" y="0"/>
                  </a:moveTo>
                  <a:lnTo>
                    <a:pt x="0" y="432"/>
                  </a:lnTo>
                  <a:lnTo>
                    <a:pt x="576" y="432"/>
                  </a:lnTo>
                  <a:lnTo>
                    <a:pt x="576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5" name="Line 15"/>
            <p:cNvSpPr>
              <a:spLocks noChangeShapeType="1"/>
            </p:cNvSpPr>
            <p:nvPr/>
          </p:nvSpPr>
          <p:spPr bwMode="auto">
            <a:xfrm>
              <a:off x="4512" y="2112"/>
              <a:ext cx="0" cy="91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4" name="Text Box 14"/>
            <p:cNvSpPr txBox="1">
              <a:spLocks noChangeArrowheads="1"/>
            </p:cNvSpPr>
            <p:nvPr/>
          </p:nvSpPr>
          <p:spPr bwMode="auto">
            <a:xfrm>
              <a:off x="3120" y="2928"/>
              <a:ext cx="1632" cy="77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</a:rPr>
                <a:t>Special amount column totals ARE posted</a:t>
              </a:r>
              <a:endParaRPr lang="en-US"/>
            </a:p>
          </p:txBody>
        </p:sp>
      </p:grp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12-1, page 278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269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dirty="0"/>
              <a:t>STARTING A NEW PAGE FOR AN ACCOUNT IN A </a:t>
            </a:r>
            <a:r>
              <a:rPr lang="en-US" dirty="0">
                <a:solidFill>
                  <a:schemeClr val="accent6"/>
                </a:solidFill>
              </a:rPr>
              <a:t>GENERAL LEDGER</a:t>
            </a:r>
          </a:p>
        </p:txBody>
      </p:sp>
      <p:pic>
        <p:nvPicPr>
          <p:cNvPr id="41988" name="Picture 4" descr="D:\C21 PowerPoint\Multi_Journal\art for blue\Ch12\Ch12-0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1534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3124200" y="2743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2209800" y="1219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228600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41992" name="Oval 8"/>
          <p:cNvSpPr>
            <a:spLocks noChangeArrowheads="1"/>
          </p:cNvSpPr>
          <p:nvPr/>
        </p:nvSpPr>
        <p:spPr bwMode="auto">
          <a:xfrm>
            <a:off x="1676400" y="2743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8382000" y="1143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514350" y="49133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date.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514350" y="4175125"/>
            <a:ext cx="520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account title.</a:t>
            </a: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514350" y="5638800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Place a check mark in the Post. Ref. column.</a:t>
            </a: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514350" y="4540250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account number.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514350" y="6000750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Write the account balance.</a:t>
            </a:r>
          </a:p>
        </p:txBody>
      </p:sp>
      <p:sp>
        <p:nvSpPr>
          <p:cNvPr id="41999" name="Oval 15"/>
          <p:cNvSpPr>
            <a:spLocks noChangeArrowheads="1"/>
          </p:cNvSpPr>
          <p:nvPr/>
        </p:nvSpPr>
        <p:spPr bwMode="auto">
          <a:xfrm>
            <a:off x="6400800" y="2743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515938" y="5273675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</a:t>
            </a:r>
            <a:r>
              <a:rPr lang="en-US" sz="2000" b="1" i="1">
                <a:latin typeface="Arial" charset="0"/>
              </a:rPr>
              <a:t>Balance</a:t>
            </a:r>
            <a:r>
              <a:rPr lang="en-US" sz="2000" b="1">
                <a:latin typeface="Arial" charset="0"/>
              </a:rPr>
              <a:t>.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12-1, page 278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291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 autoUpdateAnimBg="0"/>
      <p:bldP spid="41990" grpId="0" animBg="1" autoUpdateAnimBg="0"/>
      <p:bldP spid="41991" grpId="0" animBg="1" autoUpdateAnimBg="0"/>
      <p:bldP spid="41992" grpId="0" animBg="1" autoUpdateAnimBg="0"/>
      <p:bldP spid="41993" grpId="0" animBg="1" autoUpdateAnimBg="0"/>
      <p:bldP spid="41994" grpId="0" autoUpdateAnimBg="0"/>
      <p:bldP spid="41995" grpId="0" autoUpdateAnimBg="0"/>
      <p:bldP spid="41996" grpId="0" autoUpdateAnimBg="0"/>
      <p:bldP spid="41997" grpId="0" autoUpdateAnimBg="0"/>
      <p:bldP spid="41998" grpId="0" autoUpdateAnimBg="0"/>
      <p:bldP spid="41999" grpId="0" animBg="1" autoUpdateAnimBg="0"/>
      <p:bldP spid="42000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ACCOUNTS PAYABLE LEDGER AND GENERAL LEDGER CONTROLLING ACCOUNT</a:t>
            </a:r>
          </a:p>
        </p:txBody>
      </p:sp>
      <p:pic>
        <p:nvPicPr>
          <p:cNvPr id="44036" name="Picture 4" descr="D:\C21 PowerPoint\Multi_Journal\art for blue\Ch12\Ch12-0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76"/>
          <a:stretch>
            <a:fillRect/>
          </a:stretch>
        </p:blipFill>
        <p:spPr bwMode="auto">
          <a:xfrm>
            <a:off x="457200" y="1143000"/>
            <a:ext cx="7620000" cy="423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12-2, page 280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53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71605" y="304800"/>
            <a:ext cx="72390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OPENING ACCOUNTS PAYABLE LEDGER FORMS</a:t>
            </a:r>
          </a:p>
        </p:txBody>
      </p:sp>
      <p:pic>
        <p:nvPicPr>
          <p:cNvPr id="45060" name="Picture 4" descr="D:\C21 PowerPoint\Multi_Journal\art for blue\Ch12\Ch12-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80"/>
          <a:stretch>
            <a:fillRect/>
          </a:stretch>
        </p:blipFill>
        <p:spPr bwMode="auto">
          <a:xfrm>
            <a:off x="457200" y="2474913"/>
            <a:ext cx="8229600" cy="15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12-2, page 281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762000" y="1719263"/>
            <a:ext cx="2103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1. Vendor Name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5857875" y="1676400"/>
            <a:ext cx="2371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2. Vendor Number</a:t>
            </a:r>
          </a:p>
        </p:txBody>
      </p:sp>
      <p:sp>
        <p:nvSpPr>
          <p:cNvPr id="45064" name="Oval 8"/>
          <p:cNvSpPr>
            <a:spLocks noChangeArrowheads="1"/>
          </p:cNvSpPr>
          <p:nvPr/>
        </p:nvSpPr>
        <p:spPr bwMode="auto">
          <a:xfrm>
            <a:off x="1828800" y="2133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45065" name="Oval 9"/>
          <p:cNvSpPr>
            <a:spLocks noChangeArrowheads="1"/>
          </p:cNvSpPr>
          <p:nvPr/>
        </p:nvSpPr>
        <p:spPr bwMode="auto">
          <a:xfrm>
            <a:off x="7848600" y="2133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4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 autoUpdateAnimBg="0"/>
      <p:bldP spid="45063" grpId="0" autoUpdateAnimBg="0"/>
      <p:bldP spid="45064" grpId="0" animBg="1" autoUpdateAnimBg="0"/>
      <p:bldP spid="45065" grpId="0" animBg="1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POSTING A CREDIT TO AN ACCOUNTS PAYABLE LEDGER</a:t>
            </a:r>
          </a:p>
        </p:txBody>
      </p:sp>
      <p:pic>
        <p:nvPicPr>
          <p:cNvPr id="46084" name="Picture 4" descr="D:\C21 PowerPoint\Multi_Journal\art for blue\Ch12\Ch12-0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333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12-2, page 282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6109" name="Group 29"/>
          <p:cNvGrpSpPr>
            <a:grpSpLocks/>
          </p:cNvGrpSpPr>
          <p:nvPr/>
        </p:nvGrpSpPr>
        <p:grpSpPr bwMode="auto">
          <a:xfrm>
            <a:off x="1042988" y="2497138"/>
            <a:ext cx="381000" cy="1447800"/>
            <a:chOff x="657" y="1536"/>
            <a:chExt cx="240" cy="912"/>
          </a:xfrm>
        </p:grpSpPr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775" y="1536"/>
              <a:ext cx="0" cy="91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8" name="Oval 8"/>
            <p:cNvSpPr>
              <a:spLocks noChangeArrowheads="1"/>
            </p:cNvSpPr>
            <p:nvPr/>
          </p:nvSpPr>
          <p:spPr bwMode="auto">
            <a:xfrm>
              <a:off x="657" y="1680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</p:grpSp>
      <p:grpSp>
        <p:nvGrpSpPr>
          <p:cNvPr id="46110" name="Group 30"/>
          <p:cNvGrpSpPr>
            <a:grpSpLocks/>
          </p:cNvGrpSpPr>
          <p:nvPr/>
        </p:nvGrpSpPr>
        <p:grpSpPr bwMode="auto">
          <a:xfrm>
            <a:off x="1143000" y="1447800"/>
            <a:ext cx="2303463" cy="2133600"/>
            <a:chOff x="720" y="912"/>
            <a:chExt cx="1451" cy="1344"/>
          </a:xfrm>
        </p:grpSpPr>
        <p:sp>
          <p:nvSpPr>
            <p:cNvPr id="46090" name="Freeform 10"/>
            <p:cNvSpPr>
              <a:spLocks/>
            </p:cNvSpPr>
            <p:nvPr/>
          </p:nvSpPr>
          <p:spPr bwMode="auto">
            <a:xfrm>
              <a:off x="720" y="912"/>
              <a:ext cx="1344" cy="1344"/>
            </a:xfrm>
            <a:custGeom>
              <a:avLst/>
              <a:gdLst>
                <a:gd name="T0" fmla="*/ 0 w 864"/>
                <a:gd name="T1" fmla="*/ 0 h 1968"/>
                <a:gd name="T2" fmla="*/ 864 w 864"/>
                <a:gd name="T3" fmla="*/ 0 h 1968"/>
                <a:gd name="T4" fmla="*/ 864 w 864"/>
                <a:gd name="T5" fmla="*/ 1968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4" h="1968">
                  <a:moveTo>
                    <a:pt x="0" y="0"/>
                  </a:moveTo>
                  <a:lnTo>
                    <a:pt x="864" y="0"/>
                  </a:lnTo>
                  <a:lnTo>
                    <a:pt x="864" y="1968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auto">
            <a:xfrm>
              <a:off x="1931" y="1728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 sz="2000"/>
            </a:p>
          </p:txBody>
        </p:sp>
      </p:grpSp>
      <p:grpSp>
        <p:nvGrpSpPr>
          <p:cNvPr id="46106" name="Group 26"/>
          <p:cNvGrpSpPr>
            <a:grpSpLocks/>
          </p:cNvGrpSpPr>
          <p:nvPr/>
        </p:nvGrpSpPr>
        <p:grpSpPr bwMode="auto">
          <a:xfrm>
            <a:off x="4876800" y="2379663"/>
            <a:ext cx="1905000" cy="1524000"/>
            <a:chOff x="3072" y="1499"/>
            <a:chExt cx="1200" cy="960"/>
          </a:xfrm>
        </p:grpSpPr>
        <p:sp>
          <p:nvSpPr>
            <p:cNvPr id="46093" name="Freeform 13"/>
            <p:cNvSpPr>
              <a:spLocks/>
            </p:cNvSpPr>
            <p:nvPr/>
          </p:nvSpPr>
          <p:spPr bwMode="auto">
            <a:xfrm>
              <a:off x="3216" y="1499"/>
              <a:ext cx="1056" cy="960"/>
            </a:xfrm>
            <a:custGeom>
              <a:avLst/>
              <a:gdLst>
                <a:gd name="T0" fmla="*/ 1200 w 1200"/>
                <a:gd name="T1" fmla="*/ 0 h 1296"/>
                <a:gd name="T2" fmla="*/ 0 w 1200"/>
                <a:gd name="T3" fmla="*/ 693 h 1296"/>
                <a:gd name="T4" fmla="*/ 0 w 1200"/>
                <a:gd name="T5" fmla="*/ 1296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0" h="1296">
                  <a:moveTo>
                    <a:pt x="1200" y="0"/>
                  </a:moveTo>
                  <a:lnTo>
                    <a:pt x="0" y="693"/>
                  </a:lnTo>
                  <a:lnTo>
                    <a:pt x="0" y="1296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4" name="Oval 14"/>
            <p:cNvSpPr>
              <a:spLocks noChangeArrowheads="1"/>
            </p:cNvSpPr>
            <p:nvPr/>
          </p:nvSpPr>
          <p:spPr bwMode="auto">
            <a:xfrm>
              <a:off x="3072" y="1920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 sz="2000"/>
            </a:p>
          </p:txBody>
        </p:sp>
      </p:grpSp>
      <p:grpSp>
        <p:nvGrpSpPr>
          <p:cNvPr id="46104" name="Group 24"/>
          <p:cNvGrpSpPr>
            <a:grpSpLocks/>
          </p:cNvGrpSpPr>
          <p:nvPr/>
        </p:nvGrpSpPr>
        <p:grpSpPr bwMode="auto">
          <a:xfrm>
            <a:off x="5105400" y="4191000"/>
            <a:ext cx="685800" cy="533400"/>
            <a:chOff x="2629" y="2832"/>
            <a:chExt cx="432" cy="336"/>
          </a:xfrm>
        </p:grpSpPr>
        <p:sp>
          <p:nvSpPr>
            <p:cNvPr id="46096" name="Freeform 16"/>
            <p:cNvSpPr>
              <a:spLocks/>
            </p:cNvSpPr>
            <p:nvPr/>
          </p:nvSpPr>
          <p:spPr bwMode="auto">
            <a:xfrm>
              <a:off x="2629" y="2832"/>
              <a:ext cx="432" cy="192"/>
            </a:xfrm>
            <a:custGeom>
              <a:avLst/>
              <a:gdLst>
                <a:gd name="T0" fmla="*/ 0 w 432"/>
                <a:gd name="T1" fmla="*/ 0 h 192"/>
                <a:gd name="T2" fmla="*/ 0 w 432"/>
                <a:gd name="T3" fmla="*/ 192 h 192"/>
                <a:gd name="T4" fmla="*/ 432 w 432"/>
                <a:gd name="T5" fmla="*/ 192 h 192"/>
                <a:gd name="T6" fmla="*/ 432 w 432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" h="192">
                  <a:moveTo>
                    <a:pt x="0" y="0"/>
                  </a:moveTo>
                  <a:lnTo>
                    <a:pt x="0" y="192"/>
                  </a:lnTo>
                  <a:lnTo>
                    <a:pt x="432" y="192"/>
                  </a:lnTo>
                  <a:lnTo>
                    <a:pt x="432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7" name="Oval 17"/>
            <p:cNvSpPr>
              <a:spLocks noChangeArrowheads="1"/>
            </p:cNvSpPr>
            <p:nvPr/>
          </p:nvSpPr>
          <p:spPr bwMode="auto">
            <a:xfrm>
              <a:off x="2736" y="2928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 sz="2000"/>
            </a:p>
          </p:txBody>
        </p:sp>
      </p:grpSp>
      <p:grpSp>
        <p:nvGrpSpPr>
          <p:cNvPr id="46111" name="Group 31"/>
          <p:cNvGrpSpPr>
            <a:grpSpLocks/>
          </p:cNvGrpSpPr>
          <p:nvPr/>
        </p:nvGrpSpPr>
        <p:grpSpPr bwMode="auto">
          <a:xfrm>
            <a:off x="5105400" y="2514600"/>
            <a:ext cx="1219200" cy="762000"/>
            <a:chOff x="3216" y="1584"/>
            <a:chExt cx="768" cy="480"/>
          </a:xfrm>
        </p:grpSpPr>
        <p:sp>
          <p:nvSpPr>
            <p:cNvPr id="46102" name="Line 22"/>
            <p:cNvSpPr>
              <a:spLocks noChangeShapeType="1"/>
            </p:cNvSpPr>
            <p:nvPr/>
          </p:nvSpPr>
          <p:spPr bwMode="auto">
            <a:xfrm flipH="1" flipV="1">
              <a:off x="3216" y="1584"/>
              <a:ext cx="624" cy="43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0" name="Oval 20"/>
            <p:cNvSpPr>
              <a:spLocks noChangeArrowheads="1"/>
            </p:cNvSpPr>
            <p:nvPr/>
          </p:nvSpPr>
          <p:spPr bwMode="auto">
            <a:xfrm>
              <a:off x="3744" y="1824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 sz="2000"/>
            </a:p>
          </p:txBody>
        </p:sp>
      </p:grpSp>
      <p:sp>
        <p:nvSpPr>
          <p:cNvPr id="46112" name="Text Box 32"/>
          <p:cNvSpPr txBox="1">
            <a:spLocks noChangeArrowheads="1"/>
          </p:cNvSpPr>
          <p:nvPr/>
        </p:nvSpPr>
        <p:spPr bwMode="auto">
          <a:xfrm>
            <a:off x="514350" y="53705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credit amount.</a:t>
            </a:r>
          </a:p>
        </p:txBody>
      </p:sp>
      <p:sp>
        <p:nvSpPr>
          <p:cNvPr id="46113" name="Text Box 33"/>
          <p:cNvSpPr txBox="1">
            <a:spLocks noChangeArrowheads="1"/>
          </p:cNvSpPr>
          <p:nvPr/>
        </p:nvSpPr>
        <p:spPr bwMode="auto">
          <a:xfrm>
            <a:off x="514350" y="46323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46114" name="Text Box 34"/>
          <p:cNvSpPr txBox="1">
            <a:spLocks noChangeArrowheads="1"/>
          </p:cNvSpPr>
          <p:nvPr/>
        </p:nvSpPr>
        <p:spPr bwMode="auto">
          <a:xfrm>
            <a:off x="514350" y="5734050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Calculate and write the new account balance.</a:t>
            </a:r>
          </a:p>
        </p:txBody>
      </p:sp>
      <p:sp>
        <p:nvSpPr>
          <p:cNvPr id="46115" name="Text Box 35"/>
          <p:cNvSpPr txBox="1">
            <a:spLocks noChangeArrowheads="1"/>
          </p:cNvSpPr>
          <p:nvPr/>
        </p:nvSpPr>
        <p:spPr bwMode="auto">
          <a:xfrm>
            <a:off x="514350" y="4997450"/>
            <a:ext cx="4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journal page number.</a:t>
            </a:r>
          </a:p>
        </p:txBody>
      </p:sp>
      <p:sp>
        <p:nvSpPr>
          <p:cNvPr id="46116" name="Text Box 36"/>
          <p:cNvSpPr txBox="1">
            <a:spLocks noChangeArrowheads="1"/>
          </p:cNvSpPr>
          <p:nvPr/>
        </p:nvSpPr>
        <p:spPr bwMode="auto">
          <a:xfrm>
            <a:off x="514350" y="609600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vendor number.</a:t>
            </a:r>
          </a:p>
        </p:txBody>
      </p:sp>
    </p:spTree>
    <p:extLst>
      <p:ext uri="{BB962C8B-B14F-4D97-AF65-F5344CB8AC3E}">
        <p14:creationId xmlns:p14="http://schemas.microsoft.com/office/powerpoint/2010/main" val="34652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12" grpId="0" autoUpdateAnimBg="0"/>
      <p:bldP spid="46113" grpId="0" autoUpdateAnimBg="0"/>
      <p:bldP spid="46114" grpId="0" autoUpdateAnimBg="0"/>
      <p:bldP spid="46115" grpId="0" autoUpdateAnimBg="0"/>
      <p:bldP spid="46116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dirty="0"/>
              <a:t>POSTING A DEBIT TO AN ACCOUNTS </a:t>
            </a:r>
            <a:r>
              <a:rPr lang="en-US" dirty="0">
                <a:solidFill>
                  <a:schemeClr val="accent6"/>
                </a:solidFill>
              </a:rPr>
              <a:t>PAYABLE LEDGER</a:t>
            </a:r>
          </a:p>
        </p:txBody>
      </p:sp>
      <p:pic>
        <p:nvPicPr>
          <p:cNvPr id="47108" name="Picture 4" descr="D:\C21 PowerPoint\Multi_Journal\art for blue\Ch12\Ch12-0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1143000"/>
            <a:ext cx="8247062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12-2, page 283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7137" name="Group 33"/>
          <p:cNvGrpSpPr>
            <a:grpSpLocks/>
          </p:cNvGrpSpPr>
          <p:nvPr/>
        </p:nvGrpSpPr>
        <p:grpSpPr bwMode="auto">
          <a:xfrm>
            <a:off x="990600" y="2438400"/>
            <a:ext cx="381000" cy="1752600"/>
            <a:chOff x="576" y="1488"/>
            <a:chExt cx="240" cy="1104"/>
          </a:xfrm>
        </p:grpSpPr>
        <p:sp>
          <p:nvSpPr>
            <p:cNvPr id="47111" name="Line 7"/>
            <p:cNvSpPr>
              <a:spLocks noChangeShapeType="1"/>
            </p:cNvSpPr>
            <p:nvPr/>
          </p:nvSpPr>
          <p:spPr bwMode="auto">
            <a:xfrm>
              <a:off x="694" y="1488"/>
              <a:ext cx="0" cy="110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2" name="Oval 8"/>
            <p:cNvSpPr>
              <a:spLocks noChangeArrowheads="1"/>
            </p:cNvSpPr>
            <p:nvPr/>
          </p:nvSpPr>
          <p:spPr bwMode="auto">
            <a:xfrm>
              <a:off x="576" y="163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</p:grpSp>
      <p:grpSp>
        <p:nvGrpSpPr>
          <p:cNvPr id="47131" name="Group 27"/>
          <p:cNvGrpSpPr>
            <a:grpSpLocks/>
          </p:cNvGrpSpPr>
          <p:nvPr/>
        </p:nvGrpSpPr>
        <p:grpSpPr bwMode="auto">
          <a:xfrm>
            <a:off x="1090613" y="1406525"/>
            <a:ext cx="2320925" cy="2708275"/>
            <a:chOff x="687" y="886"/>
            <a:chExt cx="1462" cy="1706"/>
          </a:xfrm>
        </p:grpSpPr>
        <p:sp>
          <p:nvSpPr>
            <p:cNvPr id="47114" name="Freeform 10"/>
            <p:cNvSpPr>
              <a:spLocks/>
            </p:cNvSpPr>
            <p:nvPr/>
          </p:nvSpPr>
          <p:spPr bwMode="auto">
            <a:xfrm>
              <a:off x="687" y="886"/>
              <a:ext cx="1344" cy="1706"/>
            </a:xfrm>
            <a:custGeom>
              <a:avLst/>
              <a:gdLst>
                <a:gd name="T0" fmla="*/ 0 w 864"/>
                <a:gd name="T1" fmla="*/ 0 h 1968"/>
                <a:gd name="T2" fmla="*/ 864 w 864"/>
                <a:gd name="T3" fmla="*/ 0 h 1968"/>
                <a:gd name="T4" fmla="*/ 864 w 864"/>
                <a:gd name="T5" fmla="*/ 1968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4" h="1968">
                  <a:moveTo>
                    <a:pt x="0" y="0"/>
                  </a:moveTo>
                  <a:lnTo>
                    <a:pt x="864" y="0"/>
                  </a:lnTo>
                  <a:lnTo>
                    <a:pt x="864" y="1968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5" name="Oval 11"/>
            <p:cNvSpPr>
              <a:spLocks noChangeArrowheads="1"/>
            </p:cNvSpPr>
            <p:nvPr/>
          </p:nvSpPr>
          <p:spPr bwMode="auto">
            <a:xfrm>
              <a:off x="1909" y="170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 sz="2000"/>
            </a:p>
          </p:txBody>
        </p:sp>
      </p:grpSp>
      <p:grpSp>
        <p:nvGrpSpPr>
          <p:cNvPr id="47135" name="Group 31"/>
          <p:cNvGrpSpPr>
            <a:grpSpLocks/>
          </p:cNvGrpSpPr>
          <p:nvPr/>
        </p:nvGrpSpPr>
        <p:grpSpPr bwMode="auto">
          <a:xfrm>
            <a:off x="3962400" y="2362200"/>
            <a:ext cx="1143000" cy="1811338"/>
            <a:chOff x="2496" y="1488"/>
            <a:chExt cx="720" cy="1141"/>
          </a:xfrm>
        </p:grpSpPr>
        <p:sp>
          <p:nvSpPr>
            <p:cNvPr id="47117" name="Freeform 13"/>
            <p:cNvSpPr>
              <a:spLocks/>
            </p:cNvSpPr>
            <p:nvPr/>
          </p:nvSpPr>
          <p:spPr bwMode="auto">
            <a:xfrm>
              <a:off x="2592" y="1488"/>
              <a:ext cx="624" cy="1141"/>
            </a:xfrm>
            <a:custGeom>
              <a:avLst/>
              <a:gdLst>
                <a:gd name="T0" fmla="*/ 1200 w 1200"/>
                <a:gd name="T1" fmla="*/ 0 h 1296"/>
                <a:gd name="T2" fmla="*/ 0 w 1200"/>
                <a:gd name="T3" fmla="*/ 693 h 1296"/>
                <a:gd name="T4" fmla="*/ 0 w 1200"/>
                <a:gd name="T5" fmla="*/ 1296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0" h="1296">
                  <a:moveTo>
                    <a:pt x="1200" y="0"/>
                  </a:moveTo>
                  <a:lnTo>
                    <a:pt x="0" y="693"/>
                  </a:lnTo>
                  <a:lnTo>
                    <a:pt x="0" y="1296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8" name="Oval 14"/>
            <p:cNvSpPr>
              <a:spLocks noChangeArrowheads="1"/>
            </p:cNvSpPr>
            <p:nvPr/>
          </p:nvSpPr>
          <p:spPr bwMode="auto">
            <a:xfrm>
              <a:off x="2496" y="1920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 sz="2000"/>
            </a:p>
          </p:txBody>
        </p:sp>
      </p:grpSp>
      <p:grpSp>
        <p:nvGrpSpPr>
          <p:cNvPr id="47133" name="Group 29"/>
          <p:cNvGrpSpPr>
            <a:grpSpLocks/>
          </p:cNvGrpSpPr>
          <p:nvPr/>
        </p:nvGrpSpPr>
        <p:grpSpPr bwMode="auto">
          <a:xfrm>
            <a:off x="4114800" y="4360863"/>
            <a:ext cx="1371600" cy="533400"/>
            <a:chOff x="2592" y="2736"/>
            <a:chExt cx="864" cy="336"/>
          </a:xfrm>
        </p:grpSpPr>
        <p:sp>
          <p:nvSpPr>
            <p:cNvPr id="47120" name="Freeform 16"/>
            <p:cNvSpPr>
              <a:spLocks/>
            </p:cNvSpPr>
            <p:nvPr/>
          </p:nvSpPr>
          <p:spPr bwMode="auto">
            <a:xfrm>
              <a:off x="2592" y="2736"/>
              <a:ext cx="864" cy="192"/>
            </a:xfrm>
            <a:custGeom>
              <a:avLst/>
              <a:gdLst>
                <a:gd name="T0" fmla="*/ 0 w 432"/>
                <a:gd name="T1" fmla="*/ 0 h 192"/>
                <a:gd name="T2" fmla="*/ 0 w 432"/>
                <a:gd name="T3" fmla="*/ 192 h 192"/>
                <a:gd name="T4" fmla="*/ 432 w 432"/>
                <a:gd name="T5" fmla="*/ 192 h 192"/>
                <a:gd name="T6" fmla="*/ 432 w 432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" h="192">
                  <a:moveTo>
                    <a:pt x="0" y="0"/>
                  </a:moveTo>
                  <a:lnTo>
                    <a:pt x="0" y="192"/>
                  </a:lnTo>
                  <a:lnTo>
                    <a:pt x="432" y="192"/>
                  </a:lnTo>
                  <a:lnTo>
                    <a:pt x="432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1" name="Oval 17"/>
            <p:cNvSpPr>
              <a:spLocks noChangeArrowheads="1"/>
            </p:cNvSpPr>
            <p:nvPr/>
          </p:nvSpPr>
          <p:spPr bwMode="auto">
            <a:xfrm>
              <a:off x="2906" y="283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 sz="2000"/>
            </a:p>
          </p:txBody>
        </p:sp>
      </p:grpSp>
      <p:grpSp>
        <p:nvGrpSpPr>
          <p:cNvPr id="47136" name="Group 32"/>
          <p:cNvGrpSpPr>
            <a:grpSpLocks/>
          </p:cNvGrpSpPr>
          <p:nvPr/>
        </p:nvGrpSpPr>
        <p:grpSpPr bwMode="auto">
          <a:xfrm>
            <a:off x="4630738" y="2362200"/>
            <a:ext cx="1693862" cy="914400"/>
            <a:chOff x="2917" y="1488"/>
            <a:chExt cx="1067" cy="576"/>
          </a:xfrm>
        </p:grpSpPr>
        <p:sp>
          <p:nvSpPr>
            <p:cNvPr id="47123" name="Line 19"/>
            <p:cNvSpPr>
              <a:spLocks noChangeShapeType="1"/>
            </p:cNvSpPr>
            <p:nvPr/>
          </p:nvSpPr>
          <p:spPr bwMode="auto">
            <a:xfrm flipH="1" flipV="1">
              <a:off x="2917" y="1488"/>
              <a:ext cx="1056" cy="48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4" name="Oval 20"/>
            <p:cNvSpPr>
              <a:spLocks noChangeArrowheads="1"/>
            </p:cNvSpPr>
            <p:nvPr/>
          </p:nvSpPr>
          <p:spPr bwMode="auto">
            <a:xfrm>
              <a:off x="3744" y="1824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 sz="2000"/>
            </a:p>
          </p:txBody>
        </p:sp>
      </p:grpSp>
      <p:sp>
        <p:nvSpPr>
          <p:cNvPr id="47125" name="Text Box 21"/>
          <p:cNvSpPr txBox="1">
            <a:spLocks noChangeArrowheads="1"/>
          </p:cNvSpPr>
          <p:nvPr/>
        </p:nvSpPr>
        <p:spPr bwMode="auto">
          <a:xfrm>
            <a:off x="514350" y="53705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debit amount.</a:t>
            </a:r>
          </a:p>
        </p:txBody>
      </p:sp>
      <p:sp>
        <p:nvSpPr>
          <p:cNvPr id="47126" name="Text Box 22"/>
          <p:cNvSpPr txBox="1">
            <a:spLocks noChangeArrowheads="1"/>
          </p:cNvSpPr>
          <p:nvPr/>
        </p:nvSpPr>
        <p:spPr bwMode="auto">
          <a:xfrm>
            <a:off x="514350" y="46323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514350" y="5734050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Calculate and write the new account balance.</a:t>
            </a:r>
          </a:p>
        </p:txBody>
      </p:sp>
      <p:sp>
        <p:nvSpPr>
          <p:cNvPr id="47128" name="Text Box 24"/>
          <p:cNvSpPr txBox="1">
            <a:spLocks noChangeArrowheads="1"/>
          </p:cNvSpPr>
          <p:nvPr/>
        </p:nvSpPr>
        <p:spPr bwMode="auto">
          <a:xfrm>
            <a:off x="514350" y="4997450"/>
            <a:ext cx="4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journal page number.</a:t>
            </a:r>
          </a:p>
        </p:txBody>
      </p:sp>
      <p:sp>
        <p:nvSpPr>
          <p:cNvPr id="47129" name="Text Box 25"/>
          <p:cNvSpPr txBox="1">
            <a:spLocks noChangeArrowheads="1"/>
          </p:cNvSpPr>
          <p:nvPr/>
        </p:nvSpPr>
        <p:spPr bwMode="auto">
          <a:xfrm>
            <a:off x="514350" y="609600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vendor number.</a:t>
            </a:r>
          </a:p>
        </p:txBody>
      </p:sp>
    </p:spTree>
    <p:extLst>
      <p:ext uri="{BB962C8B-B14F-4D97-AF65-F5344CB8AC3E}">
        <p14:creationId xmlns:p14="http://schemas.microsoft.com/office/powerpoint/2010/main" val="43896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5" grpId="0" autoUpdateAnimBg="0"/>
      <p:bldP spid="47126" grpId="0" autoUpdateAnimBg="0"/>
      <p:bldP spid="47127" grpId="0" autoUpdateAnimBg="0"/>
      <p:bldP spid="47128" grpId="0" autoUpdateAnimBg="0"/>
      <p:bldP spid="4712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STARTING A NEW PAGE FOR A VENDOR IN AN ACCOUNTS PAYABLE LEDGER</a:t>
            </a:r>
          </a:p>
        </p:txBody>
      </p:sp>
      <p:pic>
        <p:nvPicPr>
          <p:cNvPr id="48133" name="Picture 5" descr="D:\C21 PowerPoint\Multi_Journal\art for blue\Ch12\Ch12-0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12-2, page 283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3962400" y="2590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429000" y="1219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228600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1752600" y="2590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8382000" y="1143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514350" y="41671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date.</a:t>
            </a:r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514350" y="3429000"/>
            <a:ext cx="520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vendor name.</a:t>
            </a:r>
          </a:p>
        </p:txBody>
      </p:sp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514350" y="4892675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Place a check mark in the Post. Ref. column.</a:t>
            </a: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514350" y="3794125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vendor number.</a:t>
            </a: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514350" y="5254625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Write the account balance.</a:t>
            </a:r>
          </a:p>
        </p:txBody>
      </p:sp>
      <p:sp>
        <p:nvSpPr>
          <p:cNvPr id="48145" name="Oval 17"/>
          <p:cNvSpPr>
            <a:spLocks noChangeArrowheads="1"/>
          </p:cNvSpPr>
          <p:nvPr/>
        </p:nvSpPr>
        <p:spPr bwMode="auto">
          <a:xfrm>
            <a:off x="7696200" y="2590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48146" name="Text Box 18"/>
          <p:cNvSpPr txBox="1">
            <a:spLocks noChangeArrowheads="1"/>
          </p:cNvSpPr>
          <p:nvPr/>
        </p:nvSpPr>
        <p:spPr bwMode="auto">
          <a:xfrm>
            <a:off x="515938" y="4527550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</a:t>
            </a:r>
            <a:r>
              <a:rPr lang="en-US" sz="2000" b="1" i="1">
                <a:latin typeface="Arial" charset="0"/>
              </a:rPr>
              <a:t>Balance</a:t>
            </a:r>
            <a:r>
              <a:rPr lang="en-US" sz="2000" b="1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766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5" grpId="0" animBg="1" autoUpdateAnimBg="0"/>
      <p:bldP spid="48136" grpId="0" animBg="1" autoUpdateAnimBg="0"/>
      <p:bldP spid="48137" grpId="0" animBg="1" autoUpdateAnimBg="0"/>
      <p:bldP spid="48138" grpId="0" animBg="1" autoUpdateAnimBg="0"/>
      <p:bldP spid="48139" grpId="0" animBg="1" autoUpdateAnimBg="0"/>
      <p:bldP spid="48140" grpId="0" autoUpdateAnimBg="0"/>
      <p:bldP spid="48141" grpId="0" autoUpdateAnimBg="0"/>
      <p:bldP spid="48142" grpId="0" autoUpdateAnimBg="0"/>
      <p:bldP spid="48143" grpId="0" autoUpdateAnimBg="0"/>
      <p:bldP spid="48144" grpId="0" autoUpdateAnimBg="0"/>
      <p:bldP spid="48145" grpId="0" animBg="1" autoUpdateAnimBg="0"/>
      <p:bldP spid="48146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143000"/>
            <a:ext cx="7239000" cy="11430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6"/>
                </a:solidFill>
              </a:rPr>
              <a:t>COMPLETED ACCOUNTS PAYABLE LEDGER</a:t>
            </a:r>
          </a:p>
        </p:txBody>
      </p:sp>
      <p:pic>
        <p:nvPicPr>
          <p:cNvPr id="49156" name="Picture 4" descr="D:\C21 PowerPoint\Multi_Journal\art for blue\Ch12\Ch12-0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9"/>
          <a:stretch>
            <a:fillRect/>
          </a:stretch>
        </p:blipFill>
        <p:spPr bwMode="auto">
          <a:xfrm>
            <a:off x="457201" y="2686210"/>
            <a:ext cx="2819400" cy="379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12-2, page 284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395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dirty="0"/>
              <a:t>ACCOUNTS RECEIVABLE LEDGER AND GENERAL LEDGER CONTROLLING </a:t>
            </a:r>
            <a:r>
              <a:rPr lang="en-US" dirty="0">
                <a:solidFill>
                  <a:schemeClr val="accent6"/>
                </a:solidFill>
              </a:rPr>
              <a:t>ACCOUNT</a:t>
            </a:r>
          </a:p>
        </p:txBody>
      </p:sp>
      <p:pic>
        <p:nvPicPr>
          <p:cNvPr id="44036" name="Picture 4" descr="D:\C21 PowerPoint\Multi_Journal\art for blue\Ch12\Ch12-0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7620000" cy="405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12-3, page 286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60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-76200"/>
            <a:ext cx="7239000" cy="114300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OPENING ACCOUNTS </a:t>
            </a:r>
            <a:r>
              <a:rPr lang="en-US" sz="3100" dirty="0">
                <a:solidFill>
                  <a:srgbClr val="FF0000"/>
                </a:solidFill>
              </a:rPr>
              <a:t>RECEIVABLE LEDGER FORMS</a:t>
            </a:r>
          </a:p>
        </p:txBody>
      </p:sp>
      <p:pic>
        <p:nvPicPr>
          <p:cNvPr id="45060" name="Picture 4" descr="D:\C21 PowerPoint\Multi_Journal\art for blue\Ch12\Ch12-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66900"/>
            <a:ext cx="82296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57200" y="1143000"/>
            <a:ext cx="241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1. Customer Name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6019800" y="1143000"/>
            <a:ext cx="2681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latin typeface="Arial" charset="0"/>
              </a:rPr>
              <a:t>2. Customer Number</a:t>
            </a:r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3505200" y="1524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45064" name="Oval 8"/>
          <p:cNvSpPr>
            <a:spLocks noChangeArrowheads="1"/>
          </p:cNvSpPr>
          <p:nvPr/>
        </p:nvSpPr>
        <p:spPr bwMode="auto">
          <a:xfrm>
            <a:off x="8305800" y="1524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12-3, page 287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589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 animBg="1" autoUpdateAnimBg="0"/>
      <p:bldP spid="45064" grpId="0" animBg="1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POSTING A DEBIT TO AN ACCOUNTS RECEIVABLE LEDGER</a:t>
            </a:r>
          </a:p>
        </p:txBody>
      </p:sp>
      <p:pic>
        <p:nvPicPr>
          <p:cNvPr id="47108" name="Picture 4" descr="D:\C21 PowerPoint\Multi_Journal\art for blue\Ch12\Ch12-0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348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12-3, page 288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7131" name="Group 27"/>
          <p:cNvGrpSpPr>
            <a:grpSpLocks/>
          </p:cNvGrpSpPr>
          <p:nvPr/>
        </p:nvGrpSpPr>
        <p:grpSpPr bwMode="auto">
          <a:xfrm>
            <a:off x="949325" y="2438400"/>
            <a:ext cx="381000" cy="1447800"/>
            <a:chOff x="598" y="1536"/>
            <a:chExt cx="240" cy="912"/>
          </a:xfrm>
        </p:grpSpPr>
        <p:sp>
          <p:nvSpPr>
            <p:cNvPr id="47111" name="Line 7"/>
            <p:cNvSpPr>
              <a:spLocks noChangeShapeType="1"/>
            </p:cNvSpPr>
            <p:nvPr/>
          </p:nvSpPr>
          <p:spPr bwMode="auto">
            <a:xfrm>
              <a:off x="709" y="1536"/>
              <a:ext cx="0" cy="91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2" name="Oval 8"/>
            <p:cNvSpPr>
              <a:spLocks noChangeArrowheads="1"/>
            </p:cNvSpPr>
            <p:nvPr/>
          </p:nvSpPr>
          <p:spPr bwMode="auto">
            <a:xfrm>
              <a:off x="598" y="1680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</p:grpSp>
      <p:grpSp>
        <p:nvGrpSpPr>
          <p:cNvPr id="47130" name="Group 26"/>
          <p:cNvGrpSpPr>
            <a:grpSpLocks/>
          </p:cNvGrpSpPr>
          <p:nvPr/>
        </p:nvGrpSpPr>
        <p:grpSpPr bwMode="auto">
          <a:xfrm>
            <a:off x="1090613" y="1406525"/>
            <a:ext cx="2320925" cy="2479675"/>
            <a:chOff x="687" y="886"/>
            <a:chExt cx="1462" cy="1562"/>
          </a:xfrm>
        </p:grpSpPr>
        <p:sp>
          <p:nvSpPr>
            <p:cNvPr id="47114" name="Freeform 10"/>
            <p:cNvSpPr>
              <a:spLocks/>
            </p:cNvSpPr>
            <p:nvPr/>
          </p:nvSpPr>
          <p:spPr bwMode="auto">
            <a:xfrm>
              <a:off x="687" y="886"/>
              <a:ext cx="1344" cy="1562"/>
            </a:xfrm>
            <a:custGeom>
              <a:avLst/>
              <a:gdLst>
                <a:gd name="T0" fmla="*/ 0 w 864"/>
                <a:gd name="T1" fmla="*/ 0 h 1968"/>
                <a:gd name="T2" fmla="*/ 864 w 864"/>
                <a:gd name="T3" fmla="*/ 0 h 1968"/>
                <a:gd name="T4" fmla="*/ 864 w 864"/>
                <a:gd name="T5" fmla="*/ 1968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4" h="1968">
                  <a:moveTo>
                    <a:pt x="0" y="0"/>
                  </a:moveTo>
                  <a:lnTo>
                    <a:pt x="864" y="0"/>
                  </a:lnTo>
                  <a:lnTo>
                    <a:pt x="864" y="1968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5" name="Oval 11"/>
            <p:cNvSpPr>
              <a:spLocks noChangeArrowheads="1"/>
            </p:cNvSpPr>
            <p:nvPr/>
          </p:nvSpPr>
          <p:spPr bwMode="auto">
            <a:xfrm>
              <a:off x="1909" y="170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 sz="2000"/>
            </a:p>
          </p:txBody>
        </p:sp>
      </p:grpSp>
      <p:grpSp>
        <p:nvGrpSpPr>
          <p:cNvPr id="47132" name="Group 28"/>
          <p:cNvGrpSpPr>
            <a:grpSpLocks/>
          </p:cNvGrpSpPr>
          <p:nvPr/>
        </p:nvGrpSpPr>
        <p:grpSpPr bwMode="auto">
          <a:xfrm>
            <a:off x="3810000" y="2362200"/>
            <a:ext cx="1371600" cy="1524000"/>
            <a:chOff x="2400" y="1488"/>
            <a:chExt cx="864" cy="960"/>
          </a:xfrm>
        </p:grpSpPr>
        <p:sp>
          <p:nvSpPr>
            <p:cNvPr id="47117" name="Freeform 13"/>
            <p:cNvSpPr>
              <a:spLocks/>
            </p:cNvSpPr>
            <p:nvPr/>
          </p:nvSpPr>
          <p:spPr bwMode="auto">
            <a:xfrm>
              <a:off x="2496" y="1488"/>
              <a:ext cx="768" cy="960"/>
            </a:xfrm>
            <a:custGeom>
              <a:avLst/>
              <a:gdLst>
                <a:gd name="T0" fmla="*/ 1200 w 1200"/>
                <a:gd name="T1" fmla="*/ 0 h 1296"/>
                <a:gd name="T2" fmla="*/ 0 w 1200"/>
                <a:gd name="T3" fmla="*/ 693 h 1296"/>
                <a:gd name="T4" fmla="*/ 0 w 1200"/>
                <a:gd name="T5" fmla="*/ 1296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0" h="1296">
                  <a:moveTo>
                    <a:pt x="1200" y="0"/>
                  </a:moveTo>
                  <a:lnTo>
                    <a:pt x="0" y="693"/>
                  </a:lnTo>
                  <a:lnTo>
                    <a:pt x="0" y="1296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8" name="Oval 14"/>
            <p:cNvSpPr>
              <a:spLocks noChangeArrowheads="1"/>
            </p:cNvSpPr>
            <p:nvPr/>
          </p:nvSpPr>
          <p:spPr bwMode="auto">
            <a:xfrm>
              <a:off x="2400" y="1920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 sz="2000"/>
            </a:p>
          </p:txBody>
        </p:sp>
      </p:grpSp>
      <p:grpSp>
        <p:nvGrpSpPr>
          <p:cNvPr id="47119" name="Group 15"/>
          <p:cNvGrpSpPr>
            <a:grpSpLocks/>
          </p:cNvGrpSpPr>
          <p:nvPr/>
        </p:nvGrpSpPr>
        <p:grpSpPr bwMode="auto">
          <a:xfrm>
            <a:off x="3962400" y="4191000"/>
            <a:ext cx="1371600" cy="533400"/>
            <a:chOff x="2592" y="2736"/>
            <a:chExt cx="864" cy="336"/>
          </a:xfrm>
        </p:grpSpPr>
        <p:sp>
          <p:nvSpPr>
            <p:cNvPr id="47120" name="Freeform 16"/>
            <p:cNvSpPr>
              <a:spLocks/>
            </p:cNvSpPr>
            <p:nvPr/>
          </p:nvSpPr>
          <p:spPr bwMode="auto">
            <a:xfrm>
              <a:off x="2592" y="2736"/>
              <a:ext cx="864" cy="192"/>
            </a:xfrm>
            <a:custGeom>
              <a:avLst/>
              <a:gdLst>
                <a:gd name="T0" fmla="*/ 0 w 432"/>
                <a:gd name="T1" fmla="*/ 0 h 192"/>
                <a:gd name="T2" fmla="*/ 0 w 432"/>
                <a:gd name="T3" fmla="*/ 192 h 192"/>
                <a:gd name="T4" fmla="*/ 432 w 432"/>
                <a:gd name="T5" fmla="*/ 192 h 192"/>
                <a:gd name="T6" fmla="*/ 432 w 432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" h="192">
                  <a:moveTo>
                    <a:pt x="0" y="0"/>
                  </a:moveTo>
                  <a:lnTo>
                    <a:pt x="0" y="192"/>
                  </a:lnTo>
                  <a:lnTo>
                    <a:pt x="432" y="192"/>
                  </a:lnTo>
                  <a:lnTo>
                    <a:pt x="432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1" name="Oval 17"/>
            <p:cNvSpPr>
              <a:spLocks noChangeArrowheads="1"/>
            </p:cNvSpPr>
            <p:nvPr/>
          </p:nvSpPr>
          <p:spPr bwMode="auto">
            <a:xfrm>
              <a:off x="2906" y="283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 sz="2000"/>
            </a:p>
          </p:txBody>
        </p:sp>
      </p:grpSp>
      <p:grpSp>
        <p:nvGrpSpPr>
          <p:cNvPr id="47122" name="Group 18"/>
          <p:cNvGrpSpPr>
            <a:grpSpLocks/>
          </p:cNvGrpSpPr>
          <p:nvPr/>
        </p:nvGrpSpPr>
        <p:grpSpPr bwMode="auto">
          <a:xfrm>
            <a:off x="4630738" y="2286000"/>
            <a:ext cx="1693862" cy="914400"/>
            <a:chOff x="2917" y="1488"/>
            <a:chExt cx="1067" cy="576"/>
          </a:xfrm>
        </p:grpSpPr>
        <p:sp>
          <p:nvSpPr>
            <p:cNvPr id="47123" name="Line 19"/>
            <p:cNvSpPr>
              <a:spLocks noChangeShapeType="1"/>
            </p:cNvSpPr>
            <p:nvPr/>
          </p:nvSpPr>
          <p:spPr bwMode="auto">
            <a:xfrm flipH="1" flipV="1">
              <a:off x="2917" y="1488"/>
              <a:ext cx="1056" cy="48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4" name="Oval 20"/>
            <p:cNvSpPr>
              <a:spLocks noChangeArrowheads="1"/>
            </p:cNvSpPr>
            <p:nvPr/>
          </p:nvSpPr>
          <p:spPr bwMode="auto">
            <a:xfrm>
              <a:off x="3744" y="1824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 sz="2000"/>
            </a:p>
          </p:txBody>
        </p:sp>
      </p:grpSp>
      <p:sp>
        <p:nvSpPr>
          <p:cNvPr id="47125" name="Text Box 21"/>
          <p:cNvSpPr txBox="1">
            <a:spLocks noChangeArrowheads="1"/>
          </p:cNvSpPr>
          <p:nvPr/>
        </p:nvSpPr>
        <p:spPr bwMode="auto">
          <a:xfrm>
            <a:off x="514350" y="53705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debit amount.</a:t>
            </a:r>
          </a:p>
        </p:txBody>
      </p:sp>
      <p:sp>
        <p:nvSpPr>
          <p:cNvPr id="47126" name="Text Box 22"/>
          <p:cNvSpPr txBox="1">
            <a:spLocks noChangeArrowheads="1"/>
          </p:cNvSpPr>
          <p:nvPr/>
        </p:nvSpPr>
        <p:spPr bwMode="auto">
          <a:xfrm>
            <a:off x="514350" y="46323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514350" y="5734050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Calculate and write the new account balance.</a:t>
            </a:r>
          </a:p>
        </p:txBody>
      </p:sp>
      <p:sp>
        <p:nvSpPr>
          <p:cNvPr id="47128" name="Text Box 24"/>
          <p:cNvSpPr txBox="1">
            <a:spLocks noChangeArrowheads="1"/>
          </p:cNvSpPr>
          <p:nvPr/>
        </p:nvSpPr>
        <p:spPr bwMode="auto">
          <a:xfrm>
            <a:off x="514350" y="4997450"/>
            <a:ext cx="4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journal page number.</a:t>
            </a:r>
          </a:p>
        </p:txBody>
      </p:sp>
      <p:sp>
        <p:nvSpPr>
          <p:cNvPr id="47129" name="Text Box 25"/>
          <p:cNvSpPr txBox="1">
            <a:spLocks noChangeArrowheads="1"/>
          </p:cNvSpPr>
          <p:nvPr/>
        </p:nvSpPr>
        <p:spPr bwMode="auto">
          <a:xfrm>
            <a:off x="514350" y="609600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customer number.</a:t>
            </a:r>
          </a:p>
        </p:txBody>
      </p:sp>
    </p:spTree>
    <p:extLst>
      <p:ext uri="{BB962C8B-B14F-4D97-AF65-F5344CB8AC3E}">
        <p14:creationId xmlns:p14="http://schemas.microsoft.com/office/powerpoint/2010/main" val="282326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5" grpId="0" autoUpdateAnimBg="0"/>
      <p:bldP spid="47126" grpId="0" autoUpdateAnimBg="0"/>
      <p:bldP spid="47127" grpId="0" autoUpdateAnimBg="0"/>
      <p:bldP spid="47128" grpId="0" autoUpdateAnimBg="0"/>
      <p:bldP spid="47129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POSTING A CREDIT TO AN ACCOUNTS RECEIVABLE LEDGER</a:t>
            </a:r>
          </a:p>
        </p:txBody>
      </p:sp>
      <p:pic>
        <p:nvPicPr>
          <p:cNvPr id="46084" name="Picture 4" descr="D:\C21 PowerPoint\Multi_Journal\art for blue\Ch12\Ch12-0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1143000"/>
            <a:ext cx="8247062" cy="349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12-3, page 289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6107" name="Group 27"/>
          <p:cNvGrpSpPr>
            <a:grpSpLocks/>
          </p:cNvGrpSpPr>
          <p:nvPr/>
        </p:nvGrpSpPr>
        <p:grpSpPr bwMode="auto">
          <a:xfrm>
            <a:off x="914400" y="2362200"/>
            <a:ext cx="381000" cy="1676400"/>
            <a:chOff x="576" y="1488"/>
            <a:chExt cx="240" cy="1056"/>
          </a:xfrm>
        </p:grpSpPr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694" y="1488"/>
              <a:ext cx="0" cy="105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8" name="Oval 8"/>
            <p:cNvSpPr>
              <a:spLocks noChangeArrowheads="1"/>
            </p:cNvSpPr>
            <p:nvPr/>
          </p:nvSpPr>
          <p:spPr bwMode="auto">
            <a:xfrm>
              <a:off x="576" y="163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 sz="2000"/>
            </a:p>
          </p:txBody>
        </p:sp>
      </p:grpSp>
      <p:grpSp>
        <p:nvGrpSpPr>
          <p:cNvPr id="46106" name="Group 26"/>
          <p:cNvGrpSpPr>
            <a:grpSpLocks/>
          </p:cNvGrpSpPr>
          <p:nvPr/>
        </p:nvGrpSpPr>
        <p:grpSpPr bwMode="auto">
          <a:xfrm>
            <a:off x="1066800" y="1406525"/>
            <a:ext cx="2303463" cy="2632075"/>
            <a:chOff x="672" y="886"/>
            <a:chExt cx="1451" cy="1658"/>
          </a:xfrm>
        </p:grpSpPr>
        <p:sp>
          <p:nvSpPr>
            <p:cNvPr id="46090" name="Freeform 10"/>
            <p:cNvSpPr>
              <a:spLocks/>
            </p:cNvSpPr>
            <p:nvPr/>
          </p:nvSpPr>
          <p:spPr bwMode="auto">
            <a:xfrm>
              <a:off x="672" y="886"/>
              <a:ext cx="1344" cy="1658"/>
            </a:xfrm>
            <a:custGeom>
              <a:avLst/>
              <a:gdLst>
                <a:gd name="T0" fmla="*/ 0 w 864"/>
                <a:gd name="T1" fmla="*/ 0 h 1968"/>
                <a:gd name="T2" fmla="*/ 864 w 864"/>
                <a:gd name="T3" fmla="*/ 0 h 1968"/>
                <a:gd name="T4" fmla="*/ 864 w 864"/>
                <a:gd name="T5" fmla="*/ 1968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4" h="1968">
                  <a:moveTo>
                    <a:pt x="0" y="0"/>
                  </a:moveTo>
                  <a:lnTo>
                    <a:pt x="864" y="0"/>
                  </a:lnTo>
                  <a:lnTo>
                    <a:pt x="864" y="1968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auto">
            <a:xfrm>
              <a:off x="1883" y="1702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 sz="2000"/>
            </a:p>
          </p:txBody>
        </p:sp>
      </p:grpSp>
      <p:grpSp>
        <p:nvGrpSpPr>
          <p:cNvPr id="46109" name="Group 29"/>
          <p:cNvGrpSpPr>
            <a:grpSpLocks/>
          </p:cNvGrpSpPr>
          <p:nvPr/>
        </p:nvGrpSpPr>
        <p:grpSpPr bwMode="auto">
          <a:xfrm>
            <a:off x="4724400" y="2379663"/>
            <a:ext cx="2362200" cy="1735137"/>
            <a:chOff x="2976" y="1499"/>
            <a:chExt cx="1488" cy="1093"/>
          </a:xfrm>
        </p:grpSpPr>
        <p:sp>
          <p:nvSpPr>
            <p:cNvPr id="46093" name="Freeform 13"/>
            <p:cNvSpPr>
              <a:spLocks/>
            </p:cNvSpPr>
            <p:nvPr/>
          </p:nvSpPr>
          <p:spPr bwMode="auto">
            <a:xfrm>
              <a:off x="3072" y="1499"/>
              <a:ext cx="1392" cy="1093"/>
            </a:xfrm>
            <a:custGeom>
              <a:avLst/>
              <a:gdLst>
                <a:gd name="T0" fmla="*/ 1200 w 1200"/>
                <a:gd name="T1" fmla="*/ 0 h 1296"/>
                <a:gd name="T2" fmla="*/ 0 w 1200"/>
                <a:gd name="T3" fmla="*/ 693 h 1296"/>
                <a:gd name="T4" fmla="*/ 0 w 1200"/>
                <a:gd name="T5" fmla="*/ 1296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0" h="1296">
                  <a:moveTo>
                    <a:pt x="1200" y="0"/>
                  </a:moveTo>
                  <a:lnTo>
                    <a:pt x="0" y="693"/>
                  </a:lnTo>
                  <a:lnTo>
                    <a:pt x="0" y="1296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4" name="Oval 14"/>
            <p:cNvSpPr>
              <a:spLocks noChangeArrowheads="1"/>
            </p:cNvSpPr>
            <p:nvPr/>
          </p:nvSpPr>
          <p:spPr bwMode="auto">
            <a:xfrm>
              <a:off x="2976" y="1968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 sz="2000"/>
            </a:p>
          </p:txBody>
        </p:sp>
      </p:grpSp>
      <p:grpSp>
        <p:nvGrpSpPr>
          <p:cNvPr id="46095" name="Group 15"/>
          <p:cNvGrpSpPr>
            <a:grpSpLocks/>
          </p:cNvGrpSpPr>
          <p:nvPr/>
        </p:nvGrpSpPr>
        <p:grpSpPr bwMode="auto">
          <a:xfrm>
            <a:off x="4876800" y="4343400"/>
            <a:ext cx="685800" cy="533400"/>
            <a:chOff x="2629" y="2832"/>
            <a:chExt cx="432" cy="336"/>
          </a:xfrm>
        </p:grpSpPr>
        <p:sp>
          <p:nvSpPr>
            <p:cNvPr id="46096" name="Freeform 16"/>
            <p:cNvSpPr>
              <a:spLocks/>
            </p:cNvSpPr>
            <p:nvPr/>
          </p:nvSpPr>
          <p:spPr bwMode="auto">
            <a:xfrm>
              <a:off x="2629" y="2832"/>
              <a:ext cx="432" cy="192"/>
            </a:xfrm>
            <a:custGeom>
              <a:avLst/>
              <a:gdLst>
                <a:gd name="T0" fmla="*/ 0 w 432"/>
                <a:gd name="T1" fmla="*/ 0 h 192"/>
                <a:gd name="T2" fmla="*/ 0 w 432"/>
                <a:gd name="T3" fmla="*/ 192 h 192"/>
                <a:gd name="T4" fmla="*/ 432 w 432"/>
                <a:gd name="T5" fmla="*/ 192 h 192"/>
                <a:gd name="T6" fmla="*/ 432 w 432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" h="192">
                  <a:moveTo>
                    <a:pt x="0" y="0"/>
                  </a:moveTo>
                  <a:lnTo>
                    <a:pt x="0" y="192"/>
                  </a:lnTo>
                  <a:lnTo>
                    <a:pt x="432" y="192"/>
                  </a:lnTo>
                  <a:lnTo>
                    <a:pt x="432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7" name="Oval 17"/>
            <p:cNvSpPr>
              <a:spLocks noChangeArrowheads="1"/>
            </p:cNvSpPr>
            <p:nvPr/>
          </p:nvSpPr>
          <p:spPr bwMode="auto">
            <a:xfrm>
              <a:off x="2736" y="2928"/>
              <a:ext cx="240" cy="240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 sz="2000"/>
            </a:p>
          </p:txBody>
        </p:sp>
      </p:grpSp>
      <p:sp>
        <p:nvSpPr>
          <p:cNvPr id="46099" name="Line 19"/>
          <p:cNvSpPr>
            <a:spLocks noChangeShapeType="1"/>
          </p:cNvSpPr>
          <p:nvPr/>
        </p:nvSpPr>
        <p:spPr bwMode="auto">
          <a:xfrm flipH="1" flipV="1">
            <a:off x="4572000" y="2438400"/>
            <a:ext cx="1524000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0" name="Oval 20"/>
          <p:cNvSpPr>
            <a:spLocks noChangeArrowheads="1"/>
          </p:cNvSpPr>
          <p:nvPr/>
        </p:nvSpPr>
        <p:spPr bwMode="auto">
          <a:xfrm>
            <a:off x="4953000" y="2514600"/>
            <a:ext cx="381000" cy="381000"/>
          </a:xfrm>
          <a:prstGeom prst="ellipse">
            <a:avLst/>
          </a:prstGeom>
          <a:solidFill>
            <a:srgbClr val="CC0000"/>
          </a:solidFill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5</a:t>
            </a:r>
            <a:endParaRPr lang="en-US" sz="2000"/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auto">
          <a:xfrm>
            <a:off x="514350" y="53705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credit amount.</a:t>
            </a:r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auto">
          <a:xfrm>
            <a:off x="514350" y="46323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46103" name="Text Box 23"/>
          <p:cNvSpPr txBox="1">
            <a:spLocks noChangeArrowheads="1"/>
          </p:cNvSpPr>
          <p:nvPr/>
        </p:nvSpPr>
        <p:spPr bwMode="auto">
          <a:xfrm>
            <a:off x="514350" y="5734050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Calculate and write the new account balance.</a:t>
            </a:r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auto">
          <a:xfrm>
            <a:off x="514350" y="4997450"/>
            <a:ext cx="4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journal page number.</a:t>
            </a:r>
          </a:p>
        </p:txBody>
      </p:sp>
      <p:sp>
        <p:nvSpPr>
          <p:cNvPr id="46105" name="Text Box 25"/>
          <p:cNvSpPr txBox="1">
            <a:spLocks noChangeArrowheads="1"/>
          </p:cNvSpPr>
          <p:nvPr/>
        </p:nvSpPr>
        <p:spPr bwMode="auto">
          <a:xfrm>
            <a:off x="514350" y="6096000"/>
            <a:ext cx="497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customer number.</a:t>
            </a:r>
          </a:p>
        </p:txBody>
      </p:sp>
    </p:spTree>
    <p:extLst>
      <p:ext uri="{BB962C8B-B14F-4D97-AF65-F5344CB8AC3E}">
        <p14:creationId xmlns:p14="http://schemas.microsoft.com/office/powerpoint/2010/main" val="351459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00" grpId="0" animBg="1" autoUpdateAnimBg="0"/>
      <p:bldP spid="46101" grpId="0" autoUpdateAnimBg="0"/>
      <p:bldP spid="46102" grpId="0" autoUpdateAnimBg="0"/>
      <p:bldP spid="46103" grpId="0" autoUpdateAnimBg="0"/>
      <p:bldP spid="46104" grpId="0" autoUpdateAnimBg="0"/>
      <p:bldP spid="46105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71500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COMPLETED ACCOUNTS RECEIVABLE LEDGER</a:t>
            </a:r>
          </a:p>
        </p:txBody>
      </p:sp>
      <p:pic>
        <p:nvPicPr>
          <p:cNvPr id="49156" name="Picture 4" descr="D:\C21 PowerPoint\Multi_Journal\art for blue\Ch12\Ch12-0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3967163" cy="571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12-3, page 290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37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PROVING THE ACCOUNTS PAYABLE LEDGER</a:t>
            </a:r>
          </a:p>
        </p:txBody>
      </p:sp>
      <p:pic>
        <p:nvPicPr>
          <p:cNvPr id="50181" name="Picture 5" descr="D:\C21 PowerPoint\Multi_Journal\art for blue\Ch12\Ch12-0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4" y="0"/>
            <a:ext cx="8229600" cy="352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12-4, page 292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3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>
                <a:solidFill>
                  <a:srgbClr val="FF0000"/>
                </a:solidFill>
              </a:rPr>
              <a:t>PROVING THE ACCOUNTS RECEIVABLE LEDGER</a:t>
            </a:r>
          </a:p>
        </p:txBody>
      </p:sp>
      <p:pic>
        <p:nvPicPr>
          <p:cNvPr id="51204" name="Picture 4" descr="D:\C21 PowerPoint\Multi_Journal\art for blue\Ch12\Ch12-0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352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12-4, page 293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997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b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Preparing Payroll Records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62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381952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Image result for payroll recor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payroll record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payroll record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Image result for payroll record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31108"/>
            <a:ext cx="3134443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9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-228600"/>
            <a:ext cx="7239000" cy="1143000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rgbClr val="FF0000"/>
                </a:solidFill>
              </a:rPr>
              <a:t>CALCULATING EMPLOYEE HOURS </a:t>
            </a:r>
            <a:r>
              <a:rPr lang="en-US" sz="2700" dirty="0">
                <a:solidFill>
                  <a:srgbClr val="FF0000"/>
                </a:solidFill>
              </a:rPr>
              <a:t>WORKED</a:t>
            </a:r>
          </a:p>
        </p:txBody>
      </p:sp>
      <p:pic>
        <p:nvPicPr>
          <p:cNvPr id="54276" name="Picture 4" descr="D:\C21 PowerPoint\Multi_Journal\art for blue\Ch13\Ch13-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7" r="-2011" b="66447"/>
          <a:stretch>
            <a:fillRect/>
          </a:stretch>
        </p:blipFill>
        <p:spPr bwMode="auto">
          <a:xfrm>
            <a:off x="674688" y="1143000"/>
            <a:ext cx="4278312" cy="540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181600" y="1143000"/>
            <a:ext cx="3597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7338" indent="-2873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1.	Calculate regular hours.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5181600" y="1506538"/>
            <a:ext cx="3597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7338" indent="-2873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2.	Calculate overtime hours.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5175250" y="1887538"/>
            <a:ext cx="35972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7338" indent="-2873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3.	Add Hours Reg and Hours OT columns and enter totals.</a:t>
            </a: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5165725" y="2860675"/>
            <a:ext cx="3597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7338" indent="-2873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4.	Add Hours column.</a:t>
            </a:r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743200" y="5562600"/>
            <a:ext cx="457200" cy="4572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3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1828800" y="6248400"/>
            <a:ext cx="457200" cy="4572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4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4953000" y="3657600"/>
            <a:ext cx="457200" cy="4572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2</a:t>
            </a:r>
            <a:endParaRPr lang="en-US" sz="2400" b="0">
              <a:latin typeface="Times New Roman" pitchFamily="18" charset="0"/>
            </a:endParaRPr>
          </a:p>
        </p:txBody>
      </p:sp>
      <p:grpSp>
        <p:nvGrpSpPr>
          <p:cNvPr id="54286" name="Group 14"/>
          <p:cNvGrpSpPr>
            <a:grpSpLocks/>
          </p:cNvGrpSpPr>
          <p:nvPr/>
        </p:nvGrpSpPr>
        <p:grpSpPr bwMode="auto">
          <a:xfrm>
            <a:off x="4191000" y="3048000"/>
            <a:ext cx="838200" cy="838200"/>
            <a:chOff x="2784" y="2016"/>
            <a:chExt cx="528" cy="528"/>
          </a:xfrm>
        </p:grpSpPr>
        <p:sp>
          <p:nvSpPr>
            <p:cNvPr id="54285" name="Line 13"/>
            <p:cNvSpPr>
              <a:spLocks noChangeShapeType="1"/>
            </p:cNvSpPr>
            <p:nvPr/>
          </p:nvSpPr>
          <p:spPr bwMode="auto">
            <a:xfrm flipH="1">
              <a:off x="2784" y="2208"/>
              <a:ext cx="336" cy="33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1" name="Oval 9"/>
            <p:cNvSpPr>
              <a:spLocks noChangeArrowheads="1"/>
            </p:cNvSpPr>
            <p:nvPr/>
          </p:nvSpPr>
          <p:spPr bwMode="auto">
            <a:xfrm>
              <a:off x="3024" y="2016"/>
              <a:ext cx="288" cy="288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>
                  <a:solidFill>
                    <a:schemeClr val="bg1"/>
                  </a:solidFill>
                </a:rPr>
                <a:t>1</a:t>
              </a:r>
              <a:endParaRPr lang="en-US" sz="2400" b="0">
                <a:latin typeface="Times New Roman" pitchFamily="18" charset="0"/>
              </a:endParaRPr>
            </a:p>
          </p:txBody>
        </p:sp>
      </p:grp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Lesson 13-1, page 305</a:t>
            </a:r>
            <a:endParaRPr lang="en-US" sz="2400" b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6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33114" y="-228600"/>
            <a:ext cx="72390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CALCULATING EMPLOYEE TOTAL EARNINGS</a:t>
            </a:r>
          </a:p>
        </p:txBody>
      </p:sp>
      <p:pic>
        <p:nvPicPr>
          <p:cNvPr id="55300" name="Picture 4" descr="D:\C21 PowerPoint\Multi_Journal\art for blue\Ch13\Ch13-0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0" r="-1663" b="66447"/>
          <a:stretch>
            <a:fillRect/>
          </a:stretch>
        </p:blipFill>
        <p:spPr bwMode="auto">
          <a:xfrm>
            <a:off x="304800" y="1143000"/>
            <a:ext cx="4195763" cy="542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Lesson 13-1, page 306</a:t>
            </a:r>
            <a:endParaRPr lang="en-US" sz="2400" b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4419600" y="6019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5</a:t>
            </a:r>
            <a:endParaRPr lang="en-US" sz="1800" b="0">
              <a:latin typeface="Times New Roman" pitchFamily="18" charset="0"/>
            </a:endParaRPr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2286000" y="525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1</a:t>
            </a:r>
            <a:endParaRPr lang="en-US" sz="1800" b="0">
              <a:latin typeface="Times New Roman" pitchFamily="18" charset="0"/>
            </a:endParaRPr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419600" y="525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2</a:t>
            </a:r>
            <a:endParaRPr lang="en-US" sz="1800" b="0">
              <a:latin typeface="Times New Roman" pitchFamily="18" charset="0"/>
            </a:endParaRPr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419600" y="5638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4</a:t>
            </a:r>
            <a:endParaRPr lang="en-US" sz="1800" b="0">
              <a:latin typeface="Times New Roman" pitchFamily="18" charset="0"/>
            </a:endParaRPr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286000" y="5638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3</a:t>
            </a:r>
            <a:endParaRPr lang="en-US" sz="1800" b="0">
              <a:latin typeface="Times New Roman" pitchFamily="18" charset="0"/>
            </a:endParaRP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4495800" y="1957388"/>
            <a:ext cx="426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3.	Enter the rate for overtime.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4495800" y="1219200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1. Enter the rate for regular time.</a:t>
            </a:r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4495800" y="2320925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4.	Calculate overtime earnings.</a:t>
            </a: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4495800" y="1584325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2.	Calculate regular earnings.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4495800" y="2682875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>
                <a:latin typeface="Arial" charset="0"/>
              </a:rPr>
              <a:t>5.	Calculate total earnings.</a:t>
            </a:r>
          </a:p>
        </p:txBody>
      </p:sp>
    </p:spTree>
    <p:extLst>
      <p:ext uri="{BB962C8B-B14F-4D97-AF65-F5344CB8AC3E}">
        <p14:creationId xmlns:p14="http://schemas.microsoft.com/office/powerpoint/2010/main" val="153421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 animBg="1" autoUpdateAnimBg="0"/>
      <p:bldP spid="55303" grpId="0" animBg="1" autoUpdateAnimBg="0"/>
      <p:bldP spid="55304" grpId="0" animBg="1" autoUpdateAnimBg="0"/>
      <p:bldP spid="55305" grpId="0" animBg="1" autoUpdateAnimBg="0"/>
      <p:bldP spid="55306" grpId="0" animBg="1" autoUpdateAnimBg="0"/>
      <p:bldP spid="55307" grpId="0" autoUpdateAnimBg="0"/>
      <p:bldP spid="55308" grpId="0" autoUpdateAnimBg="0"/>
      <p:bldP spid="55309" grpId="0" autoUpdateAnimBg="0"/>
      <p:bldP spid="55310" grpId="0" autoUpdateAnimBg="0"/>
      <p:bldP spid="55311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EMPLOYEE’S WITHHOLDING ALLOWANCE CERTIFICATE</a:t>
            </a:r>
          </a:p>
        </p:txBody>
      </p:sp>
      <p:pic>
        <p:nvPicPr>
          <p:cNvPr id="57349" name="Picture 5" descr="D:\C21 PowerPoint\Multi_Journal\art for blue\Ch13\Ch13-0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1" t="41383" r="6100" b="15448"/>
          <a:stretch>
            <a:fillRect/>
          </a:stretch>
        </p:blipFill>
        <p:spPr bwMode="auto">
          <a:xfrm>
            <a:off x="304800" y="1143000"/>
            <a:ext cx="7556500" cy="392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13-2, page 309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7543800" y="3657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228600" y="1981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3657600" y="2098675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7543800" y="2514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75438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514350" y="5867400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Marital Status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14350" y="5129213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Name and Address</a:t>
            </a:r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4038600" y="5129213"/>
            <a:ext cx="352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Withholding Allowances</a:t>
            </a:r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514350" y="5494338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Social Security Number</a:t>
            </a:r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4038600" y="5491163"/>
            <a:ext cx="329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Signature and Date</a:t>
            </a:r>
          </a:p>
        </p:txBody>
      </p:sp>
    </p:spTree>
    <p:extLst>
      <p:ext uri="{BB962C8B-B14F-4D97-AF65-F5344CB8AC3E}">
        <p14:creationId xmlns:p14="http://schemas.microsoft.com/office/powerpoint/2010/main" val="425323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2" grpId="0" animBg="1" autoUpdateAnimBg="0"/>
      <p:bldP spid="57353" grpId="0" animBg="1" autoUpdateAnimBg="0"/>
      <p:bldP spid="57354" grpId="0" animBg="1" autoUpdateAnimBg="0"/>
      <p:bldP spid="57355" grpId="0" animBg="1" autoUpdateAnimBg="0"/>
      <p:bldP spid="57356" grpId="0" animBg="1" autoUpdateAnimBg="0"/>
      <p:bldP spid="57357" grpId="0" autoUpdateAnimBg="0"/>
      <p:bldP spid="57358" grpId="0" autoUpdateAnimBg="0"/>
      <p:bldP spid="57359" grpId="0" autoUpdateAnimBg="0"/>
      <p:bldP spid="57360" grpId="0" autoUpdateAnimBg="0"/>
      <p:bldP spid="57361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D:\C21 PowerPoint\Multi_Journal\art for blue\Ch13\Ch13-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" b="28519"/>
          <a:stretch>
            <a:fillRect/>
          </a:stretch>
        </p:blipFill>
        <p:spPr bwMode="auto">
          <a:xfrm>
            <a:off x="1733550" y="1143000"/>
            <a:ext cx="5657850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1781175" y="4876800"/>
            <a:ext cx="885825" cy="10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1" name="Rectangle 9"/>
          <p:cNvSpPr>
            <a:spLocks noChangeAspect="1" noChangeArrowheads="1"/>
          </p:cNvSpPr>
          <p:nvPr/>
        </p:nvSpPr>
        <p:spPr bwMode="auto">
          <a:xfrm>
            <a:off x="200025" y="4381500"/>
            <a:ext cx="4038600" cy="10763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800100" algn="ctr"/>
                <a:tab pos="2743200" algn="ctr"/>
              </a:tabLst>
            </a:pPr>
            <a:r>
              <a:rPr lang="en-US" sz="3200">
                <a:latin typeface="Arial" charset="0"/>
              </a:rPr>
              <a:t>	</a:t>
            </a:r>
            <a:r>
              <a:rPr lang="en-US">
                <a:latin typeface="Arial" charset="0"/>
              </a:rPr>
              <a:t>At least	But Less than</a:t>
            </a:r>
            <a:endParaRPr lang="en-US" sz="3200">
              <a:latin typeface="Arial" charset="0"/>
            </a:endParaRPr>
          </a:p>
          <a:p>
            <a:pPr>
              <a:tabLst>
                <a:tab pos="800100" algn="ctr"/>
                <a:tab pos="2743200" algn="ctr"/>
              </a:tabLst>
            </a:pPr>
            <a:r>
              <a:rPr lang="en-US" sz="3200">
                <a:latin typeface="Arial" charset="0"/>
              </a:rPr>
              <a:t>	1,120	1,140</a:t>
            </a:r>
            <a:endParaRPr lang="en-US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EMPLOYEE’S INCOME TAX WITHHOLDING—SINGLE PERSONS</a:t>
            </a:r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219200" y="4648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59411" name="Oval 19"/>
          <p:cNvSpPr>
            <a:spLocks noChangeArrowheads="1"/>
          </p:cNvSpPr>
          <p:nvPr/>
        </p:nvSpPr>
        <p:spPr bwMode="auto">
          <a:xfrm>
            <a:off x="4800600" y="4267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59406" name="Line 14"/>
          <p:cNvSpPr>
            <a:spLocks noChangeShapeType="1"/>
          </p:cNvSpPr>
          <p:nvPr/>
        </p:nvSpPr>
        <p:spPr bwMode="auto">
          <a:xfrm>
            <a:off x="2743200" y="4933950"/>
            <a:ext cx="1752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9412" name="Group 20"/>
          <p:cNvGrpSpPr>
            <a:grpSpLocks/>
          </p:cNvGrpSpPr>
          <p:nvPr/>
        </p:nvGrpSpPr>
        <p:grpSpPr bwMode="auto">
          <a:xfrm>
            <a:off x="4457700" y="4800600"/>
            <a:ext cx="381000" cy="1752600"/>
            <a:chOff x="2808" y="3024"/>
            <a:chExt cx="240" cy="1104"/>
          </a:xfrm>
        </p:grpSpPr>
        <p:sp>
          <p:nvSpPr>
            <p:cNvPr id="59408" name="Oval 16"/>
            <p:cNvSpPr>
              <a:spLocks noChangeArrowheads="1"/>
            </p:cNvSpPr>
            <p:nvPr/>
          </p:nvSpPr>
          <p:spPr bwMode="auto">
            <a:xfrm>
              <a:off x="2808" y="3024"/>
              <a:ext cx="240" cy="14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C8C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7" name="Line 15"/>
            <p:cNvSpPr>
              <a:spLocks noChangeShapeType="1"/>
            </p:cNvSpPr>
            <p:nvPr/>
          </p:nvSpPr>
          <p:spPr bwMode="auto">
            <a:xfrm rot="-5400000">
              <a:off x="2448" y="3648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409" name="Oval 17"/>
          <p:cNvSpPr>
            <a:spLocks noChangeAspect="1" noChangeArrowheads="1"/>
          </p:cNvSpPr>
          <p:nvPr/>
        </p:nvSpPr>
        <p:spPr bwMode="auto">
          <a:xfrm>
            <a:off x="3875088" y="4476750"/>
            <a:ext cx="1535112" cy="92075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>
                <a:latin typeface="Arial" charset="0"/>
              </a:rPr>
              <a:t>87</a:t>
            </a:r>
            <a:endParaRPr lang="en-US"/>
          </a:p>
        </p:txBody>
      </p:sp>
      <p:sp>
        <p:nvSpPr>
          <p:cNvPr id="59413" name="Text Box 21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13-2, page 310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34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9" grpId="0" animBg="1"/>
      <p:bldP spid="59401" grpId="0" animBg="1" autoUpdateAnimBg="0"/>
      <p:bldP spid="59405" grpId="0" animBg="1" autoUpdateAnimBg="0"/>
      <p:bldP spid="59411" grpId="0" animBg="1" autoUpdateAnimBg="0"/>
      <p:bldP spid="59406" grpId="0" animBg="1"/>
      <p:bldP spid="59409" grpId="0" animBg="1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1447800" y="-140896"/>
            <a:ext cx="7239000" cy="1143000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rgbClr val="FF0000"/>
                </a:solidFill>
              </a:rPr>
              <a:t>EMPLOYEE SOCIAL SECURITY AND MEDICARE TAX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755650" y="1600200"/>
            <a:ext cx="8083550" cy="1187450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/>
              <a:t>	Total 		Social Security		Social Security</a:t>
            </a:r>
          </a:p>
          <a:p>
            <a:r>
              <a:rPr lang="en-US" b="1"/>
              <a:t>	Earnings	</a:t>
            </a:r>
            <a:r>
              <a:rPr lang="en-US" b="1">
                <a:sym typeface="Symbol" pitchFamily="18" charset="2"/>
              </a:rPr>
              <a:t></a:t>
            </a:r>
            <a:r>
              <a:rPr lang="en-US" b="1"/>
              <a:t>	Tax Rate	=	Tax Deduction</a:t>
            </a:r>
          </a:p>
          <a:p>
            <a:endParaRPr lang="en-US" b="1"/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755650" y="3821113"/>
            <a:ext cx="8083550" cy="1187450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/>
              <a:t>	Total 		Medicare		Medicare</a:t>
            </a:r>
          </a:p>
          <a:p>
            <a:r>
              <a:rPr lang="en-US" b="1"/>
              <a:t>	Earnings	</a:t>
            </a:r>
            <a:r>
              <a:rPr lang="en-US" b="1">
                <a:sym typeface="Symbol" pitchFamily="18" charset="2"/>
              </a:rPr>
              <a:t></a:t>
            </a:r>
            <a:r>
              <a:rPr lang="en-US" b="1"/>
              <a:t>	Tax Rate	=	Tax Deduction</a:t>
            </a:r>
          </a:p>
          <a:p>
            <a:endParaRPr lang="en-US" b="1"/>
          </a:p>
        </p:txBody>
      </p:sp>
      <p:grpSp>
        <p:nvGrpSpPr>
          <p:cNvPr id="61464" name="Group 24"/>
          <p:cNvGrpSpPr>
            <a:grpSpLocks/>
          </p:cNvGrpSpPr>
          <p:nvPr/>
        </p:nvGrpSpPr>
        <p:grpSpPr bwMode="auto">
          <a:xfrm>
            <a:off x="228600" y="838200"/>
            <a:ext cx="6864350" cy="858838"/>
            <a:chOff x="144" y="528"/>
            <a:chExt cx="4324" cy="541"/>
          </a:xfrm>
        </p:grpSpPr>
        <p:grpSp>
          <p:nvGrpSpPr>
            <p:cNvPr id="61446" name="Group 6"/>
            <p:cNvGrpSpPr>
              <a:grpSpLocks/>
            </p:cNvGrpSpPr>
            <p:nvPr/>
          </p:nvGrpSpPr>
          <p:grpSpPr bwMode="auto">
            <a:xfrm>
              <a:off x="144" y="528"/>
              <a:ext cx="541" cy="541"/>
              <a:chOff x="1481" y="3633"/>
              <a:chExt cx="541" cy="541"/>
            </a:xfrm>
          </p:grpSpPr>
          <p:sp>
            <p:nvSpPr>
              <p:cNvPr id="61447" name="Text Box 7"/>
              <p:cNvSpPr txBox="1">
                <a:spLocks noChangeArrowheads="1"/>
              </p:cNvSpPr>
              <p:nvPr/>
            </p:nvSpPr>
            <p:spPr bwMode="auto">
              <a:xfrm>
                <a:off x="1481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 </a:t>
                </a:r>
                <a:endParaRPr lang="en-US" sz="2000" b="1">
                  <a:latin typeface="Arial" charset="0"/>
                </a:endParaRPr>
              </a:p>
            </p:txBody>
          </p:sp>
          <p:sp>
            <p:nvSpPr>
              <p:cNvPr id="61448" name="Text Box 8"/>
              <p:cNvSpPr txBox="1">
                <a:spLocks noChangeArrowheads="1"/>
              </p:cNvSpPr>
              <p:nvPr/>
            </p:nvSpPr>
            <p:spPr bwMode="auto">
              <a:xfrm>
                <a:off x="1769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 </a:t>
                </a:r>
              </a:p>
            </p:txBody>
          </p:sp>
          <p:sp>
            <p:nvSpPr>
              <p:cNvPr id="61449" name="Text Box 9"/>
              <p:cNvSpPr txBox="1">
                <a:spLocks noChangeArrowheads="1"/>
              </p:cNvSpPr>
              <p:nvPr/>
            </p:nvSpPr>
            <p:spPr bwMode="auto">
              <a:xfrm>
                <a:off x="1481" y="392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 </a:t>
                </a:r>
              </a:p>
            </p:txBody>
          </p:sp>
          <p:sp>
            <p:nvSpPr>
              <p:cNvPr id="61450" name="Text Box 10"/>
              <p:cNvSpPr txBox="1">
                <a:spLocks noChangeArrowheads="1"/>
              </p:cNvSpPr>
              <p:nvPr/>
            </p:nvSpPr>
            <p:spPr bwMode="auto">
              <a:xfrm>
                <a:off x="1769" y="3922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</a:t>
                </a:r>
              </a:p>
            </p:txBody>
          </p:sp>
        </p:grpSp>
        <p:sp>
          <p:nvSpPr>
            <p:cNvPr id="61461" name="Text Box 21"/>
            <p:cNvSpPr txBox="1">
              <a:spLocks noChangeArrowheads="1"/>
            </p:cNvSpPr>
            <p:nvPr/>
          </p:nvSpPr>
          <p:spPr bwMode="auto">
            <a:xfrm>
              <a:off x="694" y="649"/>
              <a:ext cx="377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3399"/>
                  </a:solidFill>
                  <a:latin typeface="Arial" charset="0"/>
                </a:rPr>
                <a:t>Calculate Social Security Tax Deduction</a:t>
              </a:r>
            </a:p>
          </p:txBody>
        </p:sp>
      </p:grpSp>
      <p:grpSp>
        <p:nvGrpSpPr>
          <p:cNvPr id="61465" name="Group 25"/>
          <p:cNvGrpSpPr>
            <a:grpSpLocks/>
          </p:cNvGrpSpPr>
          <p:nvPr/>
        </p:nvGrpSpPr>
        <p:grpSpPr bwMode="auto">
          <a:xfrm>
            <a:off x="228600" y="3048000"/>
            <a:ext cx="6043613" cy="858838"/>
            <a:chOff x="144" y="1920"/>
            <a:chExt cx="3807" cy="541"/>
          </a:xfrm>
        </p:grpSpPr>
        <p:grpSp>
          <p:nvGrpSpPr>
            <p:cNvPr id="61455" name="Group 15"/>
            <p:cNvGrpSpPr>
              <a:grpSpLocks/>
            </p:cNvGrpSpPr>
            <p:nvPr/>
          </p:nvGrpSpPr>
          <p:grpSpPr bwMode="auto">
            <a:xfrm>
              <a:off x="144" y="1920"/>
              <a:ext cx="541" cy="541"/>
              <a:chOff x="1481" y="3633"/>
              <a:chExt cx="541" cy="541"/>
            </a:xfrm>
          </p:grpSpPr>
          <p:sp>
            <p:nvSpPr>
              <p:cNvPr id="61456" name="Text Box 16"/>
              <p:cNvSpPr txBox="1">
                <a:spLocks noChangeArrowheads="1"/>
              </p:cNvSpPr>
              <p:nvPr/>
            </p:nvSpPr>
            <p:spPr bwMode="auto">
              <a:xfrm>
                <a:off x="1481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 </a:t>
                </a:r>
                <a:endParaRPr lang="en-US" sz="2000" b="1">
                  <a:latin typeface="Arial" charset="0"/>
                </a:endParaRPr>
              </a:p>
            </p:txBody>
          </p:sp>
          <p:sp>
            <p:nvSpPr>
              <p:cNvPr id="61457" name="Text Box 17"/>
              <p:cNvSpPr txBox="1">
                <a:spLocks noChangeArrowheads="1"/>
              </p:cNvSpPr>
              <p:nvPr/>
            </p:nvSpPr>
            <p:spPr bwMode="auto">
              <a:xfrm>
                <a:off x="1769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 </a:t>
                </a:r>
              </a:p>
            </p:txBody>
          </p:sp>
          <p:sp>
            <p:nvSpPr>
              <p:cNvPr id="61458" name="Text Box 18"/>
              <p:cNvSpPr txBox="1">
                <a:spLocks noChangeArrowheads="1"/>
              </p:cNvSpPr>
              <p:nvPr/>
            </p:nvSpPr>
            <p:spPr bwMode="auto">
              <a:xfrm>
                <a:off x="1481" y="392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 </a:t>
                </a:r>
              </a:p>
            </p:txBody>
          </p:sp>
          <p:sp>
            <p:nvSpPr>
              <p:cNvPr id="61459" name="Text Box 19"/>
              <p:cNvSpPr txBox="1">
                <a:spLocks noChangeArrowheads="1"/>
              </p:cNvSpPr>
              <p:nvPr/>
            </p:nvSpPr>
            <p:spPr bwMode="auto">
              <a:xfrm>
                <a:off x="1769" y="3922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</a:t>
                </a:r>
              </a:p>
            </p:txBody>
          </p:sp>
        </p:grpSp>
        <p:sp>
          <p:nvSpPr>
            <p:cNvPr id="61462" name="Text Box 22"/>
            <p:cNvSpPr txBox="1">
              <a:spLocks noChangeArrowheads="1"/>
            </p:cNvSpPr>
            <p:nvPr/>
          </p:nvSpPr>
          <p:spPr bwMode="auto">
            <a:xfrm>
              <a:off x="720" y="2042"/>
              <a:ext cx="323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3399"/>
                  </a:solidFill>
                  <a:latin typeface="Arial" charset="0"/>
                </a:rPr>
                <a:t>Calculate Medicare Tax Deduction</a:t>
              </a:r>
            </a:p>
          </p:txBody>
        </p:sp>
      </p:grp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755650" y="2427288"/>
            <a:ext cx="8083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	$1,137.00	</a:t>
            </a:r>
            <a:r>
              <a:rPr lang="en-US">
                <a:sym typeface="Symbol" pitchFamily="18" charset="2"/>
              </a:rPr>
              <a:t></a:t>
            </a:r>
            <a:r>
              <a:rPr lang="en-US"/>
              <a:t>	6.5%	=	$73.91</a:t>
            </a:r>
          </a:p>
        </p:txBody>
      </p:sp>
      <p:sp>
        <p:nvSpPr>
          <p:cNvPr id="61460" name="Text Box 20"/>
          <p:cNvSpPr txBox="1">
            <a:spLocks noChangeArrowheads="1"/>
          </p:cNvSpPr>
          <p:nvPr/>
        </p:nvSpPr>
        <p:spPr bwMode="auto">
          <a:xfrm>
            <a:off x="755650" y="4648200"/>
            <a:ext cx="8083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865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	$1,137.00	</a:t>
            </a:r>
            <a:r>
              <a:rPr lang="en-US">
                <a:sym typeface="Symbol" pitchFamily="18" charset="2"/>
              </a:rPr>
              <a:t></a:t>
            </a:r>
            <a:r>
              <a:rPr lang="en-US"/>
              <a:t>	1.5%	=	$17.06</a:t>
            </a:r>
          </a:p>
        </p:txBody>
      </p:sp>
      <p:sp>
        <p:nvSpPr>
          <p:cNvPr id="61463" name="Text Box 23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13-2, page 312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64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 autoUpdateAnimBg="0"/>
      <p:bldP spid="61454" grpId="0" animBg="1" autoUpdateAnimBg="0"/>
      <p:bldP spid="61451" grpId="0" autoUpdateAnimBg="0"/>
      <p:bldP spid="61460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15938" y="-304800"/>
            <a:ext cx="8229600" cy="1143000"/>
          </a:xfrm>
        </p:spPr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PAYROLL REGISTER</a:t>
            </a:r>
          </a:p>
        </p:txBody>
      </p:sp>
      <p:pic>
        <p:nvPicPr>
          <p:cNvPr id="63492" name="Picture 4" descr="D:\C21 PowerPoint\Multi_Journal\art for blue\Ch13\Ch13-03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9" t="32727" r="14061" b="18620"/>
          <a:stretch>
            <a:fillRect/>
          </a:stretch>
        </p:blipFill>
        <p:spPr bwMode="auto">
          <a:xfrm>
            <a:off x="427038" y="838200"/>
            <a:ext cx="700246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13-3, page 314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3810000" y="144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5</a:t>
            </a:r>
            <a:endParaRPr lang="en-US" sz="1600"/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2286000" y="9144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1</a:t>
            </a:r>
            <a:endParaRPr lang="en-US" sz="1600"/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152400" y="28956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3</a:t>
            </a:r>
            <a:endParaRPr lang="en-US" sz="1600"/>
          </a:p>
        </p:txBody>
      </p:sp>
      <p:sp>
        <p:nvSpPr>
          <p:cNvPr id="63497" name="Oval 9"/>
          <p:cNvSpPr>
            <a:spLocks noChangeArrowheads="1"/>
          </p:cNvSpPr>
          <p:nvPr/>
        </p:nvSpPr>
        <p:spPr bwMode="auto">
          <a:xfrm>
            <a:off x="3276600" y="144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4</a:t>
            </a:r>
            <a:endParaRPr lang="en-US" sz="1600"/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7239000" y="9144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1600"/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514350" y="5005388"/>
            <a:ext cx="35242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3.	Employee Personal Data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514350" y="4267200"/>
            <a:ext cx="28194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1. Pay Period Date</a:t>
            </a: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514350" y="5368925"/>
            <a:ext cx="16954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4.	Earnings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514350" y="4632325"/>
            <a:ext cx="25336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2.	Payment Date</a:t>
            </a: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514350" y="5730875"/>
            <a:ext cx="29146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5.	Federal Income Tax</a:t>
            </a:r>
          </a:p>
        </p:txBody>
      </p:sp>
      <p:sp>
        <p:nvSpPr>
          <p:cNvPr id="63504" name="Oval 16"/>
          <p:cNvSpPr>
            <a:spLocks noChangeArrowheads="1"/>
          </p:cNvSpPr>
          <p:nvPr/>
        </p:nvSpPr>
        <p:spPr bwMode="auto">
          <a:xfrm>
            <a:off x="6096000" y="144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10</a:t>
            </a:r>
            <a:endParaRPr lang="en-US" sz="1600"/>
          </a:p>
        </p:txBody>
      </p:sp>
      <p:sp>
        <p:nvSpPr>
          <p:cNvPr id="63505" name="Oval 17"/>
          <p:cNvSpPr>
            <a:spLocks noChangeArrowheads="1"/>
          </p:cNvSpPr>
          <p:nvPr/>
        </p:nvSpPr>
        <p:spPr bwMode="auto">
          <a:xfrm>
            <a:off x="4267200" y="144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6</a:t>
            </a:r>
            <a:endParaRPr lang="en-US" sz="1600"/>
          </a:p>
        </p:txBody>
      </p:sp>
      <p:sp>
        <p:nvSpPr>
          <p:cNvPr id="63506" name="Oval 18"/>
          <p:cNvSpPr>
            <a:spLocks noChangeArrowheads="1"/>
          </p:cNvSpPr>
          <p:nvPr/>
        </p:nvSpPr>
        <p:spPr bwMode="auto">
          <a:xfrm>
            <a:off x="5181600" y="144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8</a:t>
            </a:r>
            <a:endParaRPr lang="en-US" sz="1600"/>
          </a:p>
        </p:txBody>
      </p:sp>
      <p:sp>
        <p:nvSpPr>
          <p:cNvPr id="63507" name="Oval 19"/>
          <p:cNvSpPr>
            <a:spLocks noChangeArrowheads="1"/>
          </p:cNvSpPr>
          <p:nvPr/>
        </p:nvSpPr>
        <p:spPr bwMode="auto">
          <a:xfrm>
            <a:off x="5638800" y="144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9</a:t>
            </a:r>
            <a:endParaRPr lang="en-US" sz="1600"/>
          </a:p>
        </p:txBody>
      </p:sp>
      <p:sp>
        <p:nvSpPr>
          <p:cNvPr id="63508" name="Oval 20"/>
          <p:cNvSpPr>
            <a:spLocks noChangeArrowheads="1"/>
          </p:cNvSpPr>
          <p:nvPr/>
        </p:nvSpPr>
        <p:spPr bwMode="auto">
          <a:xfrm>
            <a:off x="4724400" y="1447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7</a:t>
            </a:r>
            <a:endParaRPr lang="en-US" sz="1600"/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515938" y="6096000"/>
            <a:ext cx="29146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6.	Social Security Tax</a:t>
            </a:r>
          </a:p>
        </p:txBody>
      </p:sp>
      <p:sp>
        <p:nvSpPr>
          <p:cNvPr id="63515" name="Oval 27"/>
          <p:cNvSpPr>
            <a:spLocks noChangeArrowheads="1"/>
          </p:cNvSpPr>
          <p:nvPr/>
        </p:nvSpPr>
        <p:spPr bwMode="auto">
          <a:xfrm>
            <a:off x="6477000" y="13716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11</a:t>
            </a:r>
            <a:endParaRPr lang="en-US" sz="1600"/>
          </a:p>
        </p:txBody>
      </p:sp>
      <p:sp>
        <p:nvSpPr>
          <p:cNvPr id="63516" name="Oval 28"/>
          <p:cNvSpPr>
            <a:spLocks noChangeArrowheads="1"/>
          </p:cNvSpPr>
          <p:nvPr/>
        </p:nvSpPr>
        <p:spPr bwMode="auto">
          <a:xfrm>
            <a:off x="7239000" y="13716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13</a:t>
            </a:r>
            <a:endParaRPr lang="en-US" sz="1600"/>
          </a:p>
        </p:txBody>
      </p:sp>
      <p:sp>
        <p:nvSpPr>
          <p:cNvPr id="63518" name="Oval 30"/>
          <p:cNvSpPr>
            <a:spLocks noChangeArrowheads="1"/>
          </p:cNvSpPr>
          <p:nvPr/>
        </p:nvSpPr>
        <p:spPr bwMode="auto">
          <a:xfrm>
            <a:off x="1905000" y="35052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12</a:t>
            </a:r>
            <a:endParaRPr lang="en-US" sz="1600"/>
          </a:p>
        </p:txBody>
      </p:sp>
      <p:sp>
        <p:nvSpPr>
          <p:cNvPr id="63519" name="Text Box 31"/>
          <p:cNvSpPr txBox="1">
            <a:spLocks noChangeArrowheads="1"/>
          </p:cNvSpPr>
          <p:nvPr/>
        </p:nvSpPr>
        <p:spPr bwMode="auto">
          <a:xfrm>
            <a:off x="3733800" y="5005388"/>
            <a:ext cx="4419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	10.	Total Deductions</a:t>
            </a:r>
          </a:p>
        </p:txBody>
      </p:sp>
      <p:sp>
        <p:nvSpPr>
          <p:cNvPr id="63520" name="Text Box 32"/>
          <p:cNvSpPr txBox="1">
            <a:spLocks noChangeArrowheads="1"/>
          </p:cNvSpPr>
          <p:nvPr/>
        </p:nvSpPr>
        <p:spPr bwMode="auto">
          <a:xfrm>
            <a:off x="3733800" y="4267200"/>
            <a:ext cx="28194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	8. Health Insurance</a:t>
            </a:r>
          </a:p>
        </p:txBody>
      </p:sp>
      <p:sp>
        <p:nvSpPr>
          <p:cNvPr id="63521" name="Text Box 33"/>
          <p:cNvSpPr txBox="1">
            <a:spLocks noChangeArrowheads="1"/>
          </p:cNvSpPr>
          <p:nvPr/>
        </p:nvSpPr>
        <p:spPr bwMode="auto">
          <a:xfrm>
            <a:off x="3733800" y="5368925"/>
            <a:ext cx="38100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	11.	Net Pay</a:t>
            </a:r>
          </a:p>
        </p:txBody>
      </p:sp>
      <p:sp>
        <p:nvSpPr>
          <p:cNvPr id="63522" name="Text Box 34"/>
          <p:cNvSpPr txBox="1">
            <a:spLocks noChangeArrowheads="1"/>
          </p:cNvSpPr>
          <p:nvPr/>
        </p:nvSpPr>
        <p:spPr bwMode="auto">
          <a:xfrm>
            <a:off x="3733800" y="4632325"/>
            <a:ext cx="38862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	9.	Other Deductions</a:t>
            </a:r>
          </a:p>
        </p:txBody>
      </p:sp>
      <p:sp>
        <p:nvSpPr>
          <p:cNvPr id="63523" name="Text Box 35"/>
          <p:cNvSpPr txBox="1">
            <a:spLocks noChangeArrowheads="1"/>
          </p:cNvSpPr>
          <p:nvPr/>
        </p:nvSpPr>
        <p:spPr bwMode="auto">
          <a:xfrm>
            <a:off x="3733800" y="5730875"/>
            <a:ext cx="38100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	12.	Total, Prove, and Rule</a:t>
            </a:r>
          </a:p>
        </p:txBody>
      </p:sp>
      <p:sp>
        <p:nvSpPr>
          <p:cNvPr id="63524" name="Text Box 36"/>
          <p:cNvSpPr txBox="1">
            <a:spLocks noChangeArrowheads="1"/>
          </p:cNvSpPr>
          <p:nvPr/>
        </p:nvSpPr>
        <p:spPr bwMode="auto">
          <a:xfrm>
            <a:off x="204788" y="6459538"/>
            <a:ext cx="28194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	7. Medicare Tax</a:t>
            </a:r>
          </a:p>
        </p:txBody>
      </p:sp>
      <p:sp>
        <p:nvSpPr>
          <p:cNvPr id="63525" name="Text Box 37"/>
          <p:cNvSpPr txBox="1">
            <a:spLocks noChangeArrowheads="1"/>
          </p:cNvSpPr>
          <p:nvPr/>
        </p:nvSpPr>
        <p:spPr bwMode="auto">
          <a:xfrm>
            <a:off x="3733800" y="6096000"/>
            <a:ext cx="28194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dec"/>
                <a:tab pos="6286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	13. Check Number</a:t>
            </a:r>
          </a:p>
        </p:txBody>
      </p:sp>
    </p:spTree>
    <p:extLst>
      <p:ext uri="{BB962C8B-B14F-4D97-AF65-F5344CB8AC3E}">
        <p14:creationId xmlns:p14="http://schemas.microsoft.com/office/powerpoint/2010/main" val="365198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 animBg="1" autoUpdateAnimBg="0"/>
      <p:bldP spid="63495" grpId="0" animBg="1" autoUpdateAnimBg="0"/>
      <p:bldP spid="63496" grpId="0" animBg="1" autoUpdateAnimBg="0"/>
      <p:bldP spid="63497" grpId="0" animBg="1" autoUpdateAnimBg="0"/>
      <p:bldP spid="63498" grpId="0" animBg="1" autoUpdateAnimBg="0"/>
      <p:bldP spid="63499" grpId="0" autoUpdateAnimBg="0"/>
      <p:bldP spid="63500" grpId="0" autoUpdateAnimBg="0"/>
      <p:bldP spid="63501" grpId="0" autoUpdateAnimBg="0"/>
      <p:bldP spid="63502" grpId="0" autoUpdateAnimBg="0"/>
      <p:bldP spid="63503" grpId="0" autoUpdateAnimBg="0"/>
      <p:bldP spid="63504" grpId="0" animBg="1" autoUpdateAnimBg="0"/>
      <p:bldP spid="63505" grpId="0" animBg="1" autoUpdateAnimBg="0"/>
      <p:bldP spid="63506" grpId="0" animBg="1" autoUpdateAnimBg="0"/>
      <p:bldP spid="63507" grpId="0" animBg="1" autoUpdateAnimBg="0"/>
      <p:bldP spid="63508" grpId="0" animBg="1" autoUpdateAnimBg="0"/>
      <p:bldP spid="63513" grpId="0" autoUpdateAnimBg="0"/>
      <p:bldP spid="63515" grpId="0" animBg="1" autoUpdateAnimBg="0"/>
      <p:bldP spid="63516" grpId="0" animBg="1" autoUpdateAnimBg="0"/>
      <p:bldP spid="63518" grpId="0" animBg="1" autoUpdateAnimBg="0"/>
      <p:bldP spid="63519" grpId="0" autoUpdateAnimBg="0"/>
      <p:bldP spid="63520" grpId="0" autoUpdateAnimBg="0"/>
      <p:bldP spid="63521" grpId="0" autoUpdateAnimBg="0"/>
      <p:bldP spid="63522" grpId="0" autoUpdateAnimBg="0"/>
      <p:bldP spid="63523" grpId="0" autoUpdateAnimBg="0"/>
      <p:bldP spid="63524" grpId="0" autoUpdateAnimBg="0"/>
      <p:bldP spid="63525" grpId="0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5674" y="-571500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EMPLOYEE EARNINGS RECORDS</a:t>
            </a:r>
          </a:p>
        </p:txBody>
      </p:sp>
      <p:pic>
        <p:nvPicPr>
          <p:cNvPr id="64516" name="Picture 4" descr="D:\C21 PowerPoint\Multi_Journal\art for blue\Ch13\Ch13-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r="4245"/>
          <a:stretch>
            <a:fillRect/>
          </a:stretch>
        </p:blipFill>
        <p:spPr bwMode="auto">
          <a:xfrm>
            <a:off x="990600" y="762000"/>
            <a:ext cx="6934200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13-3, page 316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4519" name="Oval 7"/>
          <p:cNvSpPr>
            <a:spLocks noChangeArrowheads="1"/>
          </p:cNvSpPr>
          <p:nvPr/>
        </p:nvSpPr>
        <p:spPr bwMode="auto">
          <a:xfrm>
            <a:off x="6629400" y="26670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1</a:t>
            </a:r>
            <a:endParaRPr lang="en-US" sz="1600"/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7696200" y="38862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3</a:t>
            </a:r>
            <a:endParaRPr lang="en-US" sz="1600"/>
          </a:p>
        </p:txBody>
      </p:sp>
      <p:sp>
        <p:nvSpPr>
          <p:cNvPr id="64521" name="Oval 9"/>
          <p:cNvSpPr>
            <a:spLocks noChangeArrowheads="1"/>
          </p:cNvSpPr>
          <p:nvPr/>
        </p:nvSpPr>
        <p:spPr bwMode="auto">
          <a:xfrm>
            <a:off x="990600" y="47244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4</a:t>
            </a:r>
            <a:endParaRPr lang="en-US" sz="1600"/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1219200" y="33528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1600"/>
          </a:p>
        </p:txBody>
      </p: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7086600" y="2895600"/>
            <a:ext cx="19812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3.	Beginning Accumulated Earnings</a:t>
            </a:r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6629400" y="2286000"/>
            <a:ext cx="1828800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1. Last day of Quarter</a:t>
            </a:r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76200" y="4713288"/>
            <a:ext cx="13716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4.	Pay Period</a:t>
            </a:r>
          </a:p>
        </p:txBody>
      </p:sp>
      <p:sp>
        <p:nvSpPr>
          <p:cNvPr id="64527" name="Text Box 15"/>
          <p:cNvSpPr txBox="1">
            <a:spLocks noChangeArrowheads="1"/>
          </p:cNvSpPr>
          <p:nvPr/>
        </p:nvSpPr>
        <p:spPr bwMode="auto">
          <a:xfrm>
            <a:off x="76200" y="2286000"/>
            <a:ext cx="38100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5.	Earnings, Deductions, Net Pay</a:t>
            </a:r>
          </a:p>
        </p:txBody>
      </p:sp>
      <p:sp>
        <p:nvSpPr>
          <p:cNvPr id="64528" name="Oval 16"/>
          <p:cNvSpPr>
            <a:spLocks noChangeArrowheads="1"/>
          </p:cNvSpPr>
          <p:nvPr/>
        </p:nvSpPr>
        <p:spPr bwMode="auto">
          <a:xfrm>
            <a:off x="7543800" y="50292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6</a:t>
            </a:r>
            <a:endParaRPr lang="en-US" sz="1600"/>
          </a:p>
        </p:txBody>
      </p:sp>
      <p:sp>
        <p:nvSpPr>
          <p:cNvPr id="64529" name="Oval 17"/>
          <p:cNvSpPr>
            <a:spLocks noChangeArrowheads="1"/>
          </p:cNvSpPr>
          <p:nvPr/>
        </p:nvSpPr>
        <p:spPr bwMode="auto">
          <a:xfrm>
            <a:off x="7086600" y="5334000"/>
            <a:ext cx="304800" cy="3048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charset="0"/>
              </a:rPr>
              <a:t>7</a:t>
            </a:r>
            <a:endParaRPr lang="en-US" sz="1600"/>
          </a:p>
        </p:txBody>
      </p: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1295400" y="5954713"/>
            <a:ext cx="418465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6.	Updated Accumulated Earnings</a:t>
            </a:r>
          </a:p>
        </p:txBody>
      </p: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1295400" y="6283325"/>
            <a:ext cx="404812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7338" indent="-2873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7. Total and Prove</a:t>
            </a: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76200" y="2743200"/>
            <a:ext cx="18288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800" b="1">
                <a:latin typeface="Arial" charset="0"/>
              </a:rPr>
              <a:t>2.	Employee Personal Data</a:t>
            </a:r>
          </a:p>
        </p:txBody>
      </p:sp>
      <p:grpSp>
        <p:nvGrpSpPr>
          <p:cNvPr id="64560" name="Group 48"/>
          <p:cNvGrpSpPr>
            <a:grpSpLocks/>
          </p:cNvGrpSpPr>
          <p:nvPr/>
        </p:nvGrpSpPr>
        <p:grpSpPr bwMode="auto">
          <a:xfrm>
            <a:off x="2438400" y="1857375"/>
            <a:ext cx="4953000" cy="2943225"/>
            <a:chOff x="1536" y="1170"/>
            <a:chExt cx="3120" cy="1854"/>
          </a:xfrm>
        </p:grpSpPr>
        <p:grpSp>
          <p:nvGrpSpPr>
            <p:cNvPr id="64543" name="Group 31"/>
            <p:cNvGrpSpPr>
              <a:grpSpLocks/>
            </p:cNvGrpSpPr>
            <p:nvPr/>
          </p:nvGrpSpPr>
          <p:grpSpPr bwMode="auto">
            <a:xfrm>
              <a:off x="1968" y="1170"/>
              <a:ext cx="2688" cy="192"/>
              <a:chOff x="1968" y="1200"/>
              <a:chExt cx="2688" cy="192"/>
            </a:xfrm>
          </p:grpSpPr>
          <p:sp>
            <p:nvSpPr>
              <p:cNvPr id="64532" name="Line 20"/>
              <p:cNvSpPr>
                <a:spLocks noChangeShapeType="1"/>
              </p:cNvSpPr>
              <p:nvPr/>
            </p:nvSpPr>
            <p:spPr bwMode="auto">
              <a:xfrm>
                <a:off x="1968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3" name="Line 21"/>
              <p:cNvSpPr>
                <a:spLocks noChangeShapeType="1"/>
              </p:cNvSpPr>
              <p:nvPr/>
            </p:nvSpPr>
            <p:spPr bwMode="auto">
              <a:xfrm>
                <a:off x="2304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4" name="Line 22"/>
              <p:cNvSpPr>
                <a:spLocks noChangeShapeType="1"/>
              </p:cNvSpPr>
              <p:nvPr/>
            </p:nvSpPr>
            <p:spPr bwMode="auto">
              <a:xfrm>
                <a:off x="2544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5" name="Line 23"/>
              <p:cNvSpPr>
                <a:spLocks noChangeShapeType="1"/>
              </p:cNvSpPr>
              <p:nvPr/>
            </p:nvSpPr>
            <p:spPr bwMode="auto">
              <a:xfrm>
                <a:off x="2906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6" name="Line 24"/>
              <p:cNvSpPr>
                <a:spLocks noChangeShapeType="1"/>
              </p:cNvSpPr>
              <p:nvPr/>
            </p:nvSpPr>
            <p:spPr bwMode="auto">
              <a:xfrm>
                <a:off x="3194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7" name="Line 25"/>
              <p:cNvSpPr>
                <a:spLocks noChangeShapeType="1"/>
              </p:cNvSpPr>
              <p:nvPr/>
            </p:nvSpPr>
            <p:spPr bwMode="auto">
              <a:xfrm>
                <a:off x="3482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8" name="Line 26"/>
              <p:cNvSpPr>
                <a:spLocks noChangeShapeType="1"/>
              </p:cNvSpPr>
              <p:nvPr/>
            </p:nvSpPr>
            <p:spPr bwMode="auto">
              <a:xfrm>
                <a:off x="3792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9" name="Line 27"/>
              <p:cNvSpPr>
                <a:spLocks noChangeShapeType="1"/>
              </p:cNvSpPr>
              <p:nvPr/>
            </p:nvSpPr>
            <p:spPr bwMode="auto">
              <a:xfrm>
                <a:off x="4080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0" name="Line 28"/>
              <p:cNvSpPr>
                <a:spLocks noChangeShapeType="1"/>
              </p:cNvSpPr>
              <p:nvPr/>
            </p:nvSpPr>
            <p:spPr bwMode="auto">
              <a:xfrm>
                <a:off x="4368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1" name="Line 29"/>
              <p:cNvSpPr>
                <a:spLocks noChangeShapeType="1"/>
              </p:cNvSpPr>
              <p:nvPr/>
            </p:nvSpPr>
            <p:spPr bwMode="auto">
              <a:xfrm>
                <a:off x="4654" y="1200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2" name="Line 30"/>
              <p:cNvSpPr>
                <a:spLocks noChangeShapeType="1"/>
              </p:cNvSpPr>
              <p:nvPr/>
            </p:nvSpPr>
            <p:spPr bwMode="auto">
              <a:xfrm>
                <a:off x="1968" y="1392"/>
                <a:ext cx="2688" cy="0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4556" name="Group 44"/>
            <p:cNvGrpSpPr>
              <a:grpSpLocks/>
            </p:cNvGrpSpPr>
            <p:nvPr/>
          </p:nvGrpSpPr>
          <p:grpSpPr bwMode="auto">
            <a:xfrm>
              <a:off x="1536" y="2832"/>
              <a:ext cx="2832" cy="192"/>
              <a:chOff x="1536" y="2784"/>
              <a:chExt cx="2832" cy="192"/>
            </a:xfrm>
          </p:grpSpPr>
          <p:sp>
            <p:nvSpPr>
              <p:cNvPr id="64545" name="Line 33"/>
              <p:cNvSpPr>
                <a:spLocks noChangeShapeType="1"/>
              </p:cNvSpPr>
              <p:nvPr/>
            </p:nvSpPr>
            <p:spPr bwMode="auto">
              <a:xfrm flipV="1">
                <a:off x="1536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6" name="Line 34"/>
              <p:cNvSpPr>
                <a:spLocks noChangeShapeType="1"/>
              </p:cNvSpPr>
              <p:nvPr/>
            </p:nvSpPr>
            <p:spPr bwMode="auto">
              <a:xfrm flipV="1">
                <a:off x="1890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7" name="Line 35"/>
              <p:cNvSpPr>
                <a:spLocks noChangeShapeType="1"/>
              </p:cNvSpPr>
              <p:nvPr/>
            </p:nvSpPr>
            <p:spPr bwMode="auto">
              <a:xfrm flipV="1">
                <a:off x="2143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8" name="Line 36"/>
              <p:cNvSpPr>
                <a:spLocks noChangeShapeType="1"/>
              </p:cNvSpPr>
              <p:nvPr/>
            </p:nvSpPr>
            <p:spPr bwMode="auto">
              <a:xfrm flipV="1">
                <a:off x="2524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9" name="Line 37"/>
              <p:cNvSpPr>
                <a:spLocks noChangeShapeType="1"/>
              </p:cNvSpPr>
              <p:nvPr/>
            </p:nvSpPr>
            <p:spPr bwMode="auto">
              <a:xfrm flipV="1">
                <a:off x="2828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0" name="Line 38"/>
              <p:cNvSpPr>
                <a:spLocks noChangeShapeType="1"/>
              </p:cNvSpPr>
              <p:nvPr/>
            </p:nvSpPr>
            <p:spPr bwMode="auto">
              <a:xfrm flipV="1">
                <a:off x="3131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1" name="Line 39"/>
              <p:cNvSpPr>
                <a:spLocks noChangeShapeType="1"/>
              </p:cNvSpPr>
              <p:nvPr/>
            </p:nvSpPr>
            <p:spPr bwMode="auto">
              <a:xfrm flipV="1">
                <a:off x="3458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2" name="Line 40"/>
              <p:cNvSpPr>
                <a:spLocks noChangeShapeType="1"/>
              </p:cNvSpPr>
              <p:nvPr/>
            </p:nvSpPr>
            <p:spPr bwMode="auto">
              <a:xfrm flipV="1">
                <a:off x="3761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3" name="Line 41"/>
              <p:cNvSpPr>
                <a:spLocks noChangeShapeType="1"/>
              </p:cNvSpPr>
              <p:nvPr/>
            </p:nvSpPr>
            <p:spPr bwMode="auto">
              <a:xfrm flipV="1">
                <a:off x="4065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4" name="Line 42"/>
              <p:cNvSpPr>
                <a:spLocks noChangeShapeType="1"/>
              </p:cNvSpPr>
              <p:nvPr/>
            </p:nvSpPr>
            <p:spPr bwMode="auto">
              <a:xfrm flipV="1">
                <a:off x="4366" y="2784"/>
                <a:ext cx="0" cy="1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5" name="Line 43"/>
              <p:cNvSpPr>
                <a:spLocks noChangeShapeType="1"/>
              </p:cNvSpPr>
              <p:nvPr/>
            </p:nvSpPr>
            <p:spPr bwMode="auto">
              <a:xfrm flipV="1">
                <a:off x="1536" y="2784"/>
                <a:ext cx="2832" cy="0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4559" name="Group 47"/>
            <p:cNvGrpSpPr>
              <a:grpSpLocks/>
            </p:cNvGrpSpPr>
            <p:nvPr/>
          </p:nvGrpSpPr>
          <p:grpSpPr bwMode="auto">
            <a:xfrm>
              <a:off x="2544" y="1344"/>
              <a:ext cx="720" cy="1488"/>
              <a:chOff x="2256" y="1344"/>
              <a:chExt cx="720" cy="1488"/>
            </a:xfrm>
          </p:grpSpPr>
          <p:sp>
            <p:nvSpPr>
              <p:cNvPr id="64558" name="Line 46"/>
              <p:cNvSpPr>
                <a:spLocks noChangeShapeType="1"/>
              </p:cNvSpPr>
              <p:nvPr/>
            </p:nvSpPr>
            <p:spPr bwMode="auto">
              <a:xfrm>
                <a:off x="2256" y="1344"/>
                <a:ext cx="720" cy="1488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18" name="Oval 6"/>
              <p:cNvSpPr>
                <a:spLocks noChangeArrowheads="1"/>
              </p:cNvSpPr>
              <p:nvPr/>
            </p:nvSpPr>
            <p:spPr bwMode="auto">
              <a:xfrm>
                <a:off x="2496" y="1968"/>
                <a:ext cx="192" cy="192"/>
              </a:xfrm>
              <a:prstGeom prst="ellipse">
                <a:avLst/>
              </a:prstGeom>
              <a:solidFill>
                <a:srgbClr val="CC0000"/>
              </a:solidFill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Arial" charset="0"/>
                  </a:rPr>
                  <a:t>5</a:t>
                </a:r>
                <a:endParaRPr lang="en-US" sz="1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729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0" animBg="1" autoUpdateAnimBg="0"/>
      <p:bldP spid="64520" grpId="0" animBg="1" autoUpdateAnimBg="0"/>
      <p:bldP spid="64521" grpId="0" animBg="1" autoUpdateAnimBg="0"/>
      <p:bldP spid="64522" grpId="0" animBg="1" autoUpdateAnimBg="0"/>
      <p:bldP spid="64523" grpId="0" autoUpdateAnimBg="0"/>
      <p:bldP spid="64524" grpId="0" autoUpdateAnimBg="0"/>
      <p:bldP spid="64525" grpId="0" autoUpdateAnimBg="0"/>
      <p:bldP spid="64527" grpId="0" autoUpdateAnimBg="0"/>
      <p:bldP spid="64528" grpId="0" animBg="1" autoUpdateAnimBg="0"/>
      <p:bldP spid="64529" grpId="0" animBg="1" autoUpdateAnimBg="0"/>
      <p:bldP spid="64530" grpId="0" autoUpdateAnimBg="0"/>
      <p:bldP spid="64531" grpId="0" autoUpdateAnimBg="0"/>
      <p:bldP spid="64526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77219" y="-17462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PAYROLL BANK ACCOUNT</a:t>
            </a:r>
          </a:p>
        </p:txBody>
      </p:sp>
      <p:pic>
        <p:nvPicPr>
          <p:cNvPr id="66564" name="Picture 4" descr="D:\C21 PowerPoint\Multi_Journal\art for blue\Ch13\Ch13-04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9" b="68845"/>
          <a:stretch>
            <a:fillRect/>
          </a:stretch>
        </p:blipFill>
        <p:spPr bwMode="auto">
          <a:xfrm>
            <a:off x="419100" y="1125538"/>
            <a:ext cx="8428038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1447800" y="990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5943600" y="1371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515938" y="4811713"/>
            <a:ext cx="3335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7338" indent="-2873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	Prepare the check stub.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512763" y="5175250"/>
            <a:ext cx="2728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7338" indent="-2873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Prepare the check.</a:t>
            </a:r>
          </a:p>
        </p:txBody>
      </p:sp>
      <p:sp>
        <p:nvSpPr>
          <p:cNvPr id="66570" name="Text Box 10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13-4, page 319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630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1181100" y="434340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b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Payroll Accounting Taxes, and Reports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71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381952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Image result for payroll tax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90575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9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PAYROLL REGISTER</a:t>
            </a:r>
          </a:p>
        </p:txBody>
      </p:sp>
      <p:pic>
        <p:nvPicPr>
          <p:cNvPr id="69636" name="Picture 4" descr="D:\C21 PowerPoint\Multi_Journal\art for blue\Ch14\Ch14-0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25"/>
          <a:stretch>
            <a:fillRect/>
          </a:stretch>
        </p:blipFill>
        <p:spPr bwMode="auto">
          <a:xfrm>
            <a:off x="387350" y="1143000"/>
            <a:ext cx="8683625" cy="283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14-1, page 332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113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ANALYZING PAYMENT OF PAYROLL</a:t>
            </a:r>
          </a:p>
        </p:txBody>
      </p:sp>
      <p:pic>
        <p:nvPicPr>
          <p:cNvPr id="70660" name="Picture 4" descr="D:\C21 PowerPoint\Multi_Journal\art for blue\Ch14\Ch14-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7" b="27443"/>
          <a:stretch>
            <a:fillRect/>
          </a:stretch>
        </p:blipFill>
        <p:spPr bwMode="auto">
          <a:xfrm>
            <a:off x="457200" y="1143000"/>
            <a:ext cx="6629400" cy="555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14-1, page 333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-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JOURNALIZING PAYMENT OF A PAYROLL</a:t>
            </a:r>
          </a:p>
        </p:txBody>
      </p:sp>
      <p:pic>
        <p:nvPicPr>
          <p:cNvPr id="71684" name="Picture 4" descr="D:\C21 PowerPoint\Multi_Journal\art for blue\Ch14\Ch14-0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98"/>
          <a:stretch>
            <a:fillRect/>
          </a:stretch>
        </p:blipFill>
        <p:spPr bwMode="auto">
          <a:xfrm>
            <a:off x="422275" y="1143000"/>
            <a:ext cx="8264525" cy="256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14-1, page 334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686" name="Oval 6"/>
          <p:cNvSpPr>
            <a:spLocks noChangeArrowheads="1"/>
          </p:cNvSpPr>
          <p:nvPr/>
        </p:nvSpPr>
        <p:spPr bwMode="auto">
          <a:xfrm>
            <a:off x="83058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71687" name="Oval 7"/>
          <p:cNvSpPr>
            <a:spLocks noChangeArrowheads="1"/>
          </p:cNvSpPr>
          <p:nvPr/>
        </p:nvSpPr>
        <p:spPr bwMode="auto">
          <a:xfrm>
            <a:off x="4572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1688" name="Oval 8"/>
          <p:cNvSpPr>
            <a:spLocks noChangeArrowheads="1"/>
          </p:cNvSpPr>
          <p:nvPr/>
        </p:nvSpPr>
        <p:spPr bwMode="auto">
          <a:xfrm>
            <a:off x="3429000" y="1828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71690" name="Oval 10"/>
          <p:cNvSpPr>
            <a:spLocks noChangeArrowheads="1"/>
          </p:cNvSpPr>
          <p:nvPr/>
        </p:nvSpPr>
        <p:spPr bwMode="auto">
          <a:xfrm>
            <a:off x="13716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590550" y="4532313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590550" y="3794125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590550" y="4895850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amount debited to Salary Expense.</a:t>
            </a:r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590550" y="4159250"/>
            <a:ext cx="573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title of the account debited.</a:t>
            </a:r>
          </a:p>
        </p:txBody>
      </p:sp>
      <p:sp>
        <p:nvSpPr>
          <p:cNvPr id="71695" name="Text Box 15"/>
          <p:cNvSpPr txBox="1">
            <a:spLocks noChangeArrowheads="1"/>
          </p:cNvSpPr>
          <p:nvPr/>
        </p:nvSpPr>
        <p:spPr bwMode="auto">
          <a:xfrm>
            <a:off x="590550" y="5257800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amount credited to Cash.</a:t>
            </a:r>
          </a:p>
        </p:txBody>
      </p:sp>
      <p:sp>
        <p:nvSpPr>
          <p:cNvPr id="71696" name="Text Box 16"/>
          <p:cNvSpPr txBox="1">
            <a:spLocks noChangeArrowheads="1"/>
          </p:cNvSpPr>
          <p:nvPr/>
        </p:nvSpPr>
        <p:spPr bwMode="auto">
          <a:xfrm>
            <a:off x="592138" y="5621338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 Write the titles of the accounts credited.</a:t>
            </a:r>
          </a:p>
        </p:txBody>
      </p: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592138" y="5978525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7.	Write the credit amounts.</a:t>
            </a:r>
          </a:p>
        </p:txBody>
      </p:sp>
      <p:grpSp>
        <p:nvGrpSpPr>
          <p:cNvPr id="71701" name="Group 21"/>
          <p:cNvGrpSpPr>
            <a:grpSpLocks/>
          </p:cNvGrpSpPr>
          <p:nvPr/>
        </p:nvGrpSpPr>
        <p:grpSpPr bwMode="auto">
          <a:xfrm>
            <a:off x="4765675" y="896938"/>
            <a:ext cx="533400" cy="1295400"/>
            <a:chOff x="3002" y="576"/>
            <a:chExt cx="336" cy="816"/>
          </a:xfrm>
        </p:grpSpPr>
        <p:sp>
          <p:nvSpPr>
            <p:cNvPr id="71700" name="Line 20"/>
            <p:cNvSpPr>
              <a:spLocks noChangeShapeType="1"/>
            </p:cNvSpPr>
            <p:nvPr/>
          </p:nvSpPr>
          <p:spPr bwMode="auto">
            <a:xfrm>
              <a:off x="3168" y="720"/>
              <a:ext cx="0" cy="67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89" name="Oval 9"/>
            <p:cNvSpPr>
              <a:spLocks noChangeArrowheads="1"/>
            </p:cNvSpPr>
            <p:nvPr/>
          </p:nvSpPr>
          <p:spPr bwMode="auto">
            <a:xfrm>
              <a:off x="3002" y="576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/>
            </a:p>
          </p:txBody>
        </p:sp>
      </p:grpSp>
      <p:grpSp>
        <p:nvGrpSpPr>
          <p:cNvPr id="71704" name="Group 24"/>
          <p:cNvGrpSpPr>
            <a:grpSpLocks/>
          </p:cNvGrpSpPr>
          <p:nvPr/>
        </p:nvGrpSpPr>
        <p:grpSpPr bwMode="auto">
          <a:xfrm>
            <a:off x="6248400" y="2379663"/>
            <a:ext cx="838200" cy="1219200"/>
            <a:chOff x="3936" y="1499"/>
            <a:chExt cx="528" cy="768"/>
          </a:xfrm>
        </p:grpSpPr>
        <p:sp>
          <p:nvSpPr>
            <p:cNvPr id="71703" name="Freeform 23"/>
            <p:cNvSpPr>
              <a:spLocks/>
            </p:cNvSpPr>
            <p:nvPr/>
          </p:nvSpPr>
          <p:spPr bwMode="auto">
            <a:xfrm flipH="1">
              <a:off x="3936" y="1499"/>
              <a:ext cx="240" cy="768"/>
            </a:xfrm>
            <a:custGeom>
              <a:avLst/>
              <a:gdLst>
                <a:gd name="T0" fmla="*/ 192 w 240"/>
                <a:gd name="T1" fmla="*/ 0 h 768"/>
                <a:gd name="T2" fmla="*/ 0 w 240"/>
                <a:gd name="T3" fmla="*/ 0 h 768"/>
                <a:gd name="T4" fmla="*/ 0 w 240"/>
                <a:gd name="T5" fmla="*/ 768 h 768"/>
                <a:gd name="T6" fmla="*/ 240 w 240"/>
                <a:gd name="T7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768">
                  <a:moveTo>
                    <a:pt x="192" y="0"/>
                  </a:moveTo>
                  <a:lnTo>
                    <a:pt x="0" y="0"/>
                  </a:lnTo>
                  <a:lnTo>
                    <a:pt x="0" y="768"/>
                  </a:lnTo>
                  <a:lnTo>
                    <a:pt x="240" y="768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9" name="Oval 19"/>
            <p:cNvSpPr>
              <a:spLocks noChangeArrowheads="1"/>
            </p:cNvSpPr>
            <p:nvPr/>
          </p:nvSpPr>
          <p:spPr bwMode="auto">
            <a:xfrm>
              <a:off x="4128" y="1728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7</a:t>
              </a:r>
              <a:endParaRPr lang="en-US"/>
            </a:p>
          </p:txBody>
        </p:sp>
      </p:grpSp>
      <p:grpSp>
        <p:nvGrpSpPr>
          <p:cNvPr id="71705" name="Group 25"/>
          <p:cNvGrpSpPr>
            <a:grpSpLocks/>
          </p:cNvGrpSpPr>
          <p:nvPr/>
        </p:nvGrpSpPr>
        <p:grpSpPr bwMode="auto">
          <a:xfrm>
            <a:off x="609600" y="2379663"/>
            <a:ext cx="838200" cy="1219200"/>
            <a:chOff x="384" y="1499"/>
            <a:chExt cx="528" cy="768"/>
          </a:xfrm>
        </p:grpSpPr>
        <p:sp>
          <p:nvSpPr>
            <p:cNvPr id="71702" name="Freeform 22"/>
            <p:cNvSpPr>
              <a:spLocks/>
            </p:cNvSpPr>
            <p:nvPr/>
          </p:nvSpPr>
          <p:spPr bwMode="auto">
            <a:xfrm>
              <a:off x="672" y="1499"/>
              <a:ext cx="240" cy="768"/>
            </a:xfrm>
            <a:custGeom>
              <a:avLst/>
              <a:gdLst>
                <a:gd name="T0" fmla="*/ 192 w 240"/>
                <a:gd name="T1" fmla="*/ 0 h 768"/>
                <a:gd name="T2" fmla="*/ 0 w 240"/>
                <a:gd name="T3" fmla="*/ 0 h 768"/>
                <a:gd name="T4" fmla="*/ 0 w 240"/>
                <a:gd name="T5" fmla="*/ 768 h 768"/>
                <a:gd name="T6" fmla="*/ 240 w 240"/>
                <a:gd name="T7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768">
                  <a:moveTo>
                    <a:pt x="192" y="0"/>
                  </a:moveTo>
                  <a:lnTo>
                    <a:pt x="0" y="0"/>
                  </a:lnTo>
                  <a:lnTo>
                    <a:pt x="0" y="768"/>
                  </a:lnTo>
                  <a:lnTo>
                    <a:pt x="240" y="768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7" name="Oval 17"/>
            <p:cNvSpPr>
              <a:spLocks noChangeArrowheads="1"/>
            </p:cNvSpPr>
            <p:nvPr/>
          </p:nvSpPr>
          <p:spPr bwMode="auto">
            <a:xfrm>
              <a:off x="384" y="1728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6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118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6" grpId="0" animBg="1" autoUpdateAnimBg="0"/>
      <p:bldP spid="71687" grpId="0" animBg="1" autoUpdateAnimBg="0"/>
      <p:bldP spid="71688" grpId="0" animBg="1" autoUpdateAnimBg="0"/>
      <p:bldP spid="71690" grpId="0" animBg="1" autoUpdateAnimBg="0"/>
      <p:bldP spid="71691" grpId="0" autoUpdateAnimBg="0"/>
      <p:bldP spid="71692" grpId="0" autoUpdateAnimBg="0"/>
      <p:bldP spid="71693" grpId="0" autoUpdateAnimBg="0"/>
      <p:bldP spid="71694" grpId="0" autoUpdateAnimBg="0"/>
      <p:bldP spid="71695" grpId="0" autoUpdateAnimBg="0"/>
      <p:bldP spid="71696" grpId="0" autoUpdateAnimBg="0"/>
      <p:bldP spid="71698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304800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Recording Employer Payroll Taxes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Omni has withheld from each employee</a:t>
            </a:r>
          </a:p>
          <a:p>
            <a:pPr lvl="1"/>
            <a:r>
              <a:rPr lang="en-US" sz="1800" dirty="0" smtClean="0"/>
              <a:t>Federal income tax</a:t>
            </a:r>
          </a:p>
          <a:p>
            <a:pPr lvl="1"/>
            <a:r>
              <a:rPr lang="en-US" sz="1800" dirty="0" smtClean="0"/>
              <a:t>Social security tax</a:t>
            </a:r>
          </a:p>
          <a:p>
            <a:pPr lvl="1"/>
            <a:r>
              <a:rPr lang="en-US" sz="1800" dirty="0" smtClean="0"/>
              <a:t>Medicare tax </a:t>
            </a:r>
          </a:p>
          <a:p>
            <a:r>
              <a:rPr lang="en-US" sz="1800" dirty="0" smtClean="0"/>
              <a:t>The amounts withheld are liabilities to the business until they are actually paid to the government. </a:t>
            </a:r>
          </a:p>
          <a:p>
            <a:r>
              <a:rPr lang="en-US" sz="1800" dirty="0" smtClean="0"/>
              <a:t>In addition, employers must pay several of their own payroll taxes.  Employer payroll taxes are expenses.</a:t>
            </a:r>
          </a:p>
          <a:p>
            <a:pPr lvl="1"/>
            <a:r>
              <a:rPr lang="en-US" sz="1800" dirty="0" smtClean="0"/>
              <a:t>Employer social security tax</a:t>
            </a:r>
          </a:p>
          <a:p>
            <a:pPr lvl="1"/>
            <a:r>
              <a:rPr lang="en-US" sz="1800" dirty="0" smtClean="0"/>
              <a:t>Medicare tax</a:t>
            </a:r>
          </a:p>
          <a:p>
            <a:pPr lvl="1"/>
            <a:r>
              <a:rPr lang="en-US" sz="1800" dirty="0" smtClean="0"/>
              <a:t>Federal unemployment tax</a:t>
            </a:r>
          </a:p>
          <a:p>
            <a:pPr lvl="1"/>
            <a:r>
              <a:rPr lang="en-US" sz="1800" dirty="0" smtClean="0"/>
              <a:t>State unemployment tax</a:t>
            </a:r>
          </a:p>
          <a:p>
            <a:pPr lvl="2"/>
            <a:r>
              <a:rPr lang="en-US" sz="1800" dirty="0" smtClean="0"/>
              <a:t>Employer payroll taxes expense is based on a percentage of employee earnings.</a:t>
            </a:r>
          </a:p>
          <a:p>
            <a:r>
              <a:rPr lang="en-US" sz="1800" dirty="0" smtClean="0"/>
              <a:t>Social security and Medicare taxes are the only payroll taxes paid by BOTH the employees and employer .</a:t>
            </a:r>
          </a:p>
          <a:p>
            <a:r>
              <a:rPr lang="en-US" sz="1800" dirty="0" smtClean="0"/>
              <a:t>Congress sets the social security</a:t>
            </a:r>
          </a:p>
        </p:txBody>
      </p:sp>
    </p:spTree>
    <p:extLst>
      <p:ext uri="{BB962C8B-B14F-4D97-AF65-F5344CB8AC3E}">
        <p14:creationId xmlns:p14="http://schemas.microsoft.com/office/powerpoint/2010/main" val="47191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533400" y="4953000"/>
            <a:ext cx="6343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Enter accumulated earnings and total earnings for each employee.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28600"/>
            <a:ext cx="7239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UNEMPLOYMENT TAXABLE EARNINGS</a:t>
            </a:r>
          </a:p>
        </p:txBody>
      </p:sp>
      <p:pic>
        <p:nvPicPr>
          <p:cNvPr id="74757" name="Picture 5" descr="D:\C21 PowerPoint\Multi_Journal\art for blue\Ch14\Ch14-0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b="47052"/>
          <a:stretch>
            <a:fillRect/>
          </a:stretch>
        </p:blipFill>
        <p:spPr bwMode="auto">
          <a:xfrm>
            <a:off x="369888" y="914400"/>
            <a:ext cx="7313612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14-2, page 337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charset="0"/>
            </a:endParaRPr>
          </a:p>
        </p:txBody>
      </p:sp>
      <p:sp>
        <p:nvSpPr>
          <p:cNvPr id="74760" name="Oval 8"/>
          <p:cNvSpPr>
            <a:spLocks noChangeArrowheads="1"/>
          </p:cNvSpPr>
          <p:nvPr/>
        </p:nvSpPr>
        <p:spPr bwMode="auto">
          <a:xfrm>
            <a:off x="2819400" y="3276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4761" name="Oval 9"/>
          <p:cNvSpPr>
            <a:spLocks noChangeArrowheads="1"/>
          </p:cNvSpPr>
          <p:nvPr/>
        </p:nvSpPr>
        <p:spPr bwMode="auto">
          <a:xfrm>
            <a:off x="7429500" y="3810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74762" name="Oval 10"/>
          <p:cNvSpPr>
            <a:spLocks noChangeArrowheads="1"/>
          </p:cNvSpPr>
          <p:nvPr/>
        </p:nvSpPr>
        <p:spPr bwMode="auto">
          <a:xfrm>
            <a:off x="4343400" y="3276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4763" name="Oval 11"/>
          <p:cNvSpPr>
            <a:spLocks noChangeArrowheads="1"/>
          </p:cNvSpPr>
          <p:nvPr/>
        </p:nvSpPr>
        <p:spPr bwMode="auto">
          <a:xfrm>
            <a:off x="7429500" y="2971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533400" y="5994400"/>
            <a:ext cx="662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Total the unemployment taxable earnings column.</a:t>
            </a:r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533400" y="5621338"/>
            <a:ext cx="6267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Enter unemployment taxable earnings.</a:t>
            </a:r>
          </a:p>
        </p:txBody>
      </p:sp>
    </p:spTree>
    <p:extLst>
      <p:ext uri="{BB962C8B-B14F-4D97-AF65-F5344CB8AC3E}">
        <p14:creationId xmlns:p14="http://schemas.microsoft.com/office/powerpoint/2010/main" val="245687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5" grpId="0" autoUpdateAnimBg="0"/>
      <p:bldP spid="74760" grpId="0" animBg="1" autoUpdateAnimBg="0"/>
      <p:bldP spid="74761" grpId="0" animBg="1" autoUpdateAnimBg="0"/>
      <p:bldP spid="74762" grpId="0" animBg="1" autoUpdateAnimBg="0"/>
      <p:bldP spid="74763" grpId="0" animBg="1" autoUpdateAnimBg="0"/>
      <p:bldP spid="74764" grpId="0" autoUpdateAnimBg="0"/>
      <p:bldP spid="74767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UNEMPLOYMENT TAXES</a:t>
            </a:r>
          </a:p>
        </p:txBody>
      </p:sp>
      <p:sp>
        <p:nvSpPr>
          <p:cNvPr id="306180" name="Text Box 1028"/>
          <p:cNvSpPr txBox="1">
            <a:spLocks noChangeArrowheads="1"/>
          </p:cNvSpPr>
          <p:nvPr/>
        </p:nvSpPr>
        <p:spPr bwMode="auto">
          <a:xfrm>
            <a:off x="0" y="1676400"/>
            <a:ext cx="8083550" cy="1552575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/>
              <a:t>	Unemployment		Federal		 Federal</a:t>
            </a:r>
          </a:p>
          <a:p>
            <a:r>
              <a:rPr lang="en-US" b="1"/>
              <a:t>	Taxable		 Unemployment		 Unemployment</a:t>
            </a:r>
          </a:p>
          <a:p>
            <a:r>
              <a:rPr lang="en-US" b="1"/>
              <a:t>	Earnings	</a:t>
            </a:r>
            <a:r>
              <a:rPr lang="en-US" b="1">
                <a:sym typeface="Symbol" pitchFamily="18" charset="2"/>
              </a:rPr>
              <a:t></a:t>
            </a:r>
            <a:r>
              <a:rPr lang="en-US" b="1"/>
              <a:t>	Tax Rate	=	Tax</a:t>
            </a:r>
          </a:p>
          <a:p>
            <a:endParaRPr lang="en-US" b="1"/>
          </a:p>
        </p:txBody>
      </p:sp>
      <p:sp>
        <p:nvSpPr>
          <p:cNvPr id="306195" name="Text Box 1043"/>
          <p:cNvSpPr txBox="1">
            <a:spLocks noChangeArrowheads="1"/>
          </p:cNvSpPr>
          <p:nvPr/>
        </p:nvSpPr>
        <p:spPr bwMode="auto">
          <a:xfrm>
            <a:off x="0" y="2895600"/>
            <a:ext cx="8083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	$183.75	</a:t>
            </a:r>
            <a:r>
              <a:rPr lang="en-US">
                <a:sym typeface="Symbol" pitchFamily="18" charset="2"/>
              </a:rPr>
              <a:t></a:t>
            </a:r>
            <a:r>
              <a:rPr lang="en-US"/>
              <a:t>	0.8%	=	$1.47</a:t>
            </a:r>
          </a:p>
        </p:txBody>
      </p:sp>
      <p:sp>
        <p:nvSpPr>
          <p:cNvPr id="306197" name="Text Box 104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14-2, page 338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charset="0"/>
            </a:endParaRPr>
          </a:p>
        </p:txBody>
      </p:sp>
      <p:sp>
        <p:nvSpPr>
          <p:cNvPr id="306198" name="Text Box 1046"/>
          <p:cNvSpPr txBox="1">
            <a:spLocks noChangeArrowheads="1"/>
          </p:cNvSpPr>
          <p:nvPr/>
        </p:nvSpPr>
        <p:spPr bwMode="auto">
          <a:xfrm>
            <a:off x="0" y="4360863"/>
            <a:ext cx="8083550" cy="1552575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/>
              <a:t>	Unemployment		State		 State</a:t>
            </a:r>
          </a:p>
          <a:p>
            <a:r>
              <a:rPr lang="en-US" b="1"/>
              <a:t>	Taxable		 Unemployment		 Unemployment</a:t>
            </a:r>
          </a:p>
          <a:p>
            <a:r>
              <a:rPr lang="en-US" b="1"/>
              <a:t>	Earnings	</a:t>
            </a:r>
            <a:r>
              <a:rPr lang="en-US" b="1">
                <a:sym typeface="Symbol" pitchFamily="18" charset="2"/>
              </a:rPr>
              <a:t></a:t>
            </a:r>
            <a:r>
              <a:rPr lang="en-US" b="1"/>
              <a:t>	Tax Rate	=	Tax</a:t>
            </a:r>
          </a:p>
          <a:p>
            <a:endParaRPr lang="en-US" b="1"/>
          </a:p>
        </p:txBody>
      </p:sp>
      <p:sp>
        <p:nvSpPr>
          <p:cNvPr id="306199" name="Text Box 1047"/>
          <p:cNvSpPr txBox="1">
            <a:spLocks noChangeArrowheads="1"/>
          </p:cNvSpPr>
          <p:nvPr/>
        </p:nvSpPr>
        <p:spPr bwMode="auto">
          <a:xfrm>
            <a:off x="0" y="5580063"/>
            <a:ext cx="8083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0" algn="ctr"/>
                <a:tab pos="2749550" algn="ctr"/>
                <a:tab pos="4114800" algn="ctr"/>
                <a:tab pos="5481638" algn="ctr"/>
                <a:tab pos="673893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	$183.75	</a:t>
            </a:r>
            <a:r>
              <a:rPr lang="en-US">
                <a:sym typeface="Symbol" pitchFamily="18" charset="2"/>
              </a:rPr>
              <a:t></a:t>
            </a:r>
            <a:r>
              <a:rPr lang="en-US"/>
              <a:t>	5.4%	=	$9.92</a:t>
            </a:r>
          </a:p>
        </p:txBody>
      </p:sp>
      <p:grpSp>
        <p:nvGrpSpPr>
          <p:cNvPr id="306201" name="Group 1049"/>
          <p:cNvGrpSpPr>
            <a:grpSpLocks/>
          </p:cNvGrpSpPr>
          <p:nvPr/>
        </p:nvGrpSpPr>
        <p:grpSpPr bwMode="auto">
          <a:xfrm>
            <a:off x="228600" y="3581400"/>
            <a:ext cx="6740525" cy="858838"/>
            <a:chOff x="144" y="2256"/>
            <a:chExt cx="4246" cy="541"/>
          </a:xfrm>
        </p:grpSpPr>
        <p:sp>
          <p:nvSpPr>
            <p:cNvPr id="4112" name="Text Box 1042"/>
            <p:cNvSpPr txBox="1">
              <a:spLocks noChangeArrowheads="1"/>
            </p:cNvSpPr>
            <p:nvPr/>
          </p:nvSpPr>
          <p:spPr bwMode="auto">
            <a:xfrm>
              <a:off x="720" y="2378"/>
              <a:ext cx="367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>
                  <a:solidFill>
                    <a:srgbClr val="003399"/>
                  </a:solidFill>
                  <a:latin typeface="Arial" charset="0"/>
                </a:rPr>
                <a:t>Calculate Unemployment Taxes—State</a:t>
              </a:r>
            </a:p>
          </p:txBody>
        </p:sp>
        <p:grpSp>
          <p:nvGrpSpPr>
            <p:cNvPr id="4113" name="Group 1036"/>
            <p:cNvGrpSpPr>
              <a:grpSpLocks/>
            </p:cNvGrpSpPr>
            <p:nvPr/>
          </p:nvGrpSpPr>
          <p:grpSpPr bwMode="auto">
            <a:xfrm>
              <a:off x="144" y="2256"/>
              <a:ext cx="541" cy="541"/>
              <a:chOff x="1481" y="3633"/>
              <a:chExt cx="541" cy="541"/>
            </a:xfrm>
          </p:grpSpPr>
          <p:sp>
            <p:nvSpPr>
              <p:cNvPr id="306189" name="Text Box 1037"/>
              <p:cNvSpPr txBox="1">
                <a:spLocks noChangeArrowheads="1"/>
              </p:cNvSpPr>
              <p:nvPr/>
            </p:nvSpPr>
            <p:spPr bwMode="auto">
              <a:xfrm>
                <a:off x="1481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 </a:t>
                </a:r>
                <a:endParaRPr lang="en-US" sz="2000" b="1">
                  <a:latin typeface="Arial" charset="0"/>
                </a:endParaRPr>
              </a:p>
            </p:txBody>
          </p:sp>
          <p:sp>
            <p:nvSpPr>
              <p:cNvPr id="306190" name="Text Box 1038"/>
              <p:cNvSpPr txBox="1">
                <a:spLocks noChangeArrowheads="1"/>
              </p:cNvSpPr>
              <p:nvPr/>
            </p:nvSpPr>
            <p:spPr bwMode="auto">
              <a:xfrm>
                <a:off x="1769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 </a:t>
                </a:r>
              </a:p>
            </p:txBody>
          </p:sp>
          <p:sp>
            <p:nvSpPr>
              <p:cNvPr id="306191" name="Text Box 1039"/>
              <p:cNvSpPr txBox="1">
                <a:spLocks noChangeArrowheads="1"/>
              </p:cNvSpPr>
              <p:nvPr/>
            </p:nvSpPr>
            <p:spPr bwMode="auto">
              <a:xfrm>
                <a:off x="1481" y="392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 </a:t>
                </a:r>
              </a:p>
            </p:txBody>
          </p:sp>
          <p:sp>
            <p:nvSpPr>
              <p:cNvPr id="306192" name="Text Box 1040"/>
              <p:cNvSpPr txBox="1">
                <a:spLocks noChangeArrowheads="1"/>
              </p:cNvSpPr>
              <p:nvPr/>
            </p:nvSpPr>
            <p:spPr bwMode="auto">
              <a:xfrm>
                <a:off x="1769" y="3922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</a:t>
                </a:r>
              </a:p>
            </p:txBody>
          </p:sp>
        </p:grpSp>
      </p:grpSp>
      <p:grpSp>
        <p:nvGrpSpPr>
          <p:cNvPr id="306200" name="Group 1048"/>
          <p:cNvGrpSpPr>
            <a:grpSpLocks/>
          </p:cNvGrpSpPr>
          <p:nvPr/>
        </p:nvGrpSpPr>
        <p:grpSpPr bwMode="auto">
          <a:xfrm>
            <a:off x="228600" y="817563"/>
            <a:ext cx="7037388" cy="858837"/>
            <a:chOff x="144" y="515"/>
            <a:chExt cx="4433" cy="541"/>
          </a:xfrm>
        </p:grpSpPr>
        <p:sp>
          <p:nvSpPr>
            <p:cNvPr id="4106" name="Text Box 1041"/>
            <p:cNvSpPr txBox="1">
              <a:spLocks noChangeArrowheads="1"/>
            </p:cNvSpPr>
            <p:nvPr/>
          </p:nvSpPr>
          <p:spPr bwMode="auto">
            <a:xfrm>
              <a:off x="694" y="649"/>
              <a:ext cx="38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b="1">
                  <a:solidFill>
                    <a:srgbClr val="003399"/>
                  </a:solidFill>
                  <a:latin typeface="Arial" charset="0"/>
                </a:rPr>
                <a:t>Calculate Unemployment Taxes—Federal</a:t>
              </a:r>
            </a:p>
          </p:txBody>
        </p:sp>
        <p:grpSp>
          <p:nvGrpSpPr>
            <p:cNvPr id="4107" name="Group 1029"/>
            <p:cNvGrpSpPr>
              <a:grpSpLocks/>
            </p:cNvGrpSpPr>
            <p:nvPr/>
          </p:nvGrpSpPr>
          <p:grpSpPr bwMode="auto">
            <a:xfrm>
              <a:off x="144" y="515"/>
              <a:ext cx="541" cy="541"/>
              <a:chOff x="1481" y="3633"/>
              <a:chExt cx="541" cy="541"/>
            </a:xfrm>
          </p:grpSpPr>
          <p:sp>
            <p:nvSpPr>
              <p:cNvPr id="306182" name="Text Box 1030"/>
              <p:cNvSpPr txBox="1">
                <a:spLocks noChangeArrowheads="1"/>
              </p:cNvSpPr>
              <p:nvPr/>
            </p:nvSpPr>
            <p:spPr bwMode="auto">
              <a:xfrm>
                <a:off x="1481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 </a:t>
                </a:r>
                <a:endParaRPr lang="en-US" sz="2000" b="1">
                  <a:latin typeface="Arial" charset="0"/>
                </a:endParaRPr>
              </a:p>
            </p:txBody>
          </p:sp>
          <p:sp>
            <p:nvSpPr>
              <p:cNvPr id="306183" name="Text Box 1031"/>
              <p:cNvSpPr txBox="1">
                <a:spLocks noChangeArrowheads="1"/>
              </p:cNvSpPr>
              <p:nvPr/>
            </p:nvSpPr>
            <p:spPr bwMode="auto">
              <a:xfrm>
                <a:off x="1769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 </a:t>
                </a:r>
              </a:p>
            </p:txBody>
          </p:sp>
          <p:sp>
            <p:nvSpPr>
              <p:cNvPr id="306184" name="Text Box 1032"/>
              <p:cNvSpPr txBox="1">
                <a:spLocks noChangeArrowheads="1"/>
              </p:cNvSpPr>
              <p:nvPr/>
            </p:nvSpPr>
            <p:spPr bwMode="auto">
              <a:xfrm>
                <a:off x="1481" y="392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 </a:t>
                </a:r>
              </a:p>
            </p:txBody>
          </p:sp>
          <p:sp>
            <p:nvSpPr>
              <p:cNvPr id="306185" name="Text Box 1033"/>
              <p:cNvSpPr txBox="1">
                <a:spLocks noChangeArrowheads="1"/>
              </p:cNvSpPr>
              <p:nvPr/>
            </p:nvSpPr>
            <p:spPr bwMode="auto">
              <a:xfrm>
                <a:off x="1769" y="3922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30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80" grpId="0" animBg="1" autoUpdateAnimBg="0"/>
      <p:bldP spid="306195" grpId="0" autoUpdateAnimBg="0"/>
      <p:bldP spid="306198" grpId="0" animBg="1" autoUpdateAnimBg="0"/>
      <p:bldP spid="306199" grpId="0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553" y="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100" dirty="0" smtClean="0">
                <a:solidFill>
                  <a:srgbClr val="FF0000"/>
                </a:solidFill>
              </a:rPr>
              <a:t>JOURNALIZING</a:t>
            </a:r>
            <a:r>
              <a:rPr lang="en-US" dirty="0" smtClean="0"/>
              <a:t> </a:t>
            </a:r>
            <a:r>
              <a:rPr lang="en-US" sz="3100" dirty="0" smtClean="0">
                <a:solidFill>
                  <a:srgbClr val="FF0000"/>
                </a:solidFill>
              </a:rPr>
              <a:t>EMPLOYER PAYROLL TAXES</a:t>
            </a:r>
          </a:p>
        </p:txBody>
      </p:sp>
      <p:pic>
        <p:nvPicPr>
          <p:cNvPr id="77828" name="Picture 4" descr="D:\C21 PowerPoint\Multi_Journal\art for blue\Ch14\Ch14-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" b="57736"/>
          <a:stretch>
            <a:fillRect/>
          </a:stretch>
        </p:blipFill>
        <p:spPr bwMode="auto">
          <a:xfrm>
            <a:off x="455613" y="1143000"/>
            <a:ext cx="807085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14-2, page 339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charset="0"/>
            </a:endParaRPr>
          </a:p>
        </p:txBody>
      </p:sp>
      <p:sp>
        <p:nvSpPr>
          <p:cNvPr id="77830" name="Oval 6"/>
          <p:cNvSpPr>
            <a:spLocks noChangeArrowheads="1"/>
          </p:cNvSpPr>
          <p:nvPr/>
        </p:nvSpPr>
        <p:spPr bwMode="auto">
          <a:xfrm>
            <a:off x="3733800" y="2590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77831" name="Oval 7"/>
          <p:cNvSpPr>
            <a:spLocks noChangeArrowheads="1"/>
          </p:cNvSpPr>
          <p:nvPr/>
        </p:nvSpPr>
        <p:spPr bwMode="auto">
          <a:xfrm>
            <a:off x="457200" y="2057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7832" name="Oval 8"/>
          <p:cNvSpPr>
            <a:spLocks noChangeArrowheads="1"/>
          </p:cNvSpPr>
          <p:nvPr/>
        </p:nvSpPr>
        <p:spPr bwMode="auto">
          <a:xfrm>
            <a:off x="3352800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77833" name="Oval 9"/>
          <p:cNvSpPr>
            <a:spLocks noChangeArrowheads="1"/>
          </p:cNvSpPr>
          <p:nvPr/>
        </p:nvSpPr>
        <p:spPr bwMode="auto">
          <a:xfrm>
            <a:off x="4495800" y="1828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77834" name="Oval 10"/>
          <p:cNvSpPr>
            <a:spLocks noChangeArrowheads="1"/>
          </p:cNvSpPr>
          <p:nvPr/>
        </p:nvSpPr>
        <p:spPr bwMode="auto">
          <a:xfrm>
            <a:off x="1371600" y="1600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77835" name="Text Box 11"/>
          <p:cNvSpPr txBox="1">
            <a:spLocks noChangeArrowheads="1"/>
          </p:cNvSpPr>
          <p:nvPr/>
        </p:nvSpPr>
        <p:spPr bwMode="auto">
          <a:xfrm>
            <a:off x="514350" y="40909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memorandum number.</a:t>
            </a:r>
          </a:p>
        </p:txBody>
      </p: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51435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77837" name="Text Box 13"/>
          <p:cNvSpPr txBox="1">
            <a:spLocks noChangeArrowheads="1"/>
          </p:cNvSpPr>
          <p:nvPr/>
        </p:nvSpPr>
        <p:spPr bwMode="auto">
          <a:xfrm>
            <a:off x="514350" y="4454525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514350" y="3717925"/>
            <a:ext cx="809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expense account debited.</a:t>
            </a:r>
          </a:p>
        </p:txBody>
      </p:sp>
      <p:sp>
        <p:nvSpPr>
          <p:cNvPr id="77839" name="Text Box 15"/>
          <p:cNvSpPr txBox="1">
            <a:spLocks noChangeArrowheads="1"/>
          </p:cNvSpPr>
          <p:nvPr/>
        </p:nvSpPr>
        <p:spPr bwMode="auto">
          <a:xfrm>
            <a:off x="514350" y="4816475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titles of the liability accounts credited.</a:t>
            </a:r>
          </a:p>
        </p:txBody>
      </p:sp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515938" y="5197475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Write the credit amounts.</a:t>
            </a:r>
          </a:p>
        </p:txBody>
      </p:sp>
      <p:sp>
        <p:nvSpPr>
          <p:cNvPr id="77841" name="Oval 17"/>
          <p:cNvSpPr>
            <a:spLocks noChangeArrowheads="1"/>
          </p:cNvSpPr>
          <p:nvPr/>
        </p:nvSpPr>
        <p:spPr bwMode="auto">
          <a:xfrm>
            <a:off x="64770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3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0" grpId="0" animBg="1" autoUpdateAnimBg="0"/>
      <p:bldP spid="77831" grpId="0" animBg="1" autoUpdateAnimBg="0"/>
      <p:bldP spid="77832" grpId="0" animBg="1" autoUpdateAnimBg="0"/>
      <p:bldP spid="77833" grpId="0" animBg="1" autoUpdateAnimBg="0"/>
      <p:bldP spid="77834" grpId="0" animBg="1" autoUpdateAnimBg="0"/>
      <p:bldP spid="77835" grpId="0" autoUpdateAnimBg="0"/>
      <p:bldP spid="77836" grpId="0" autoUpdateAnimBg="0"/>
      <p:bldP spid="77837" grpId="0" autoUpdateAnimBg="0"/>
      <p:bldP spid="77838" grpId="0" autoUpdateAnimBg="0"/>
      <p:bldP spid="77839" grpId="0" autoUpdateAnimBg="0"/>
      <p:bldP spid="77840" grpId="0" autoUpdateAnimBg="0"/>
      <p:bldP spid="77841" grpId="0" animBg="1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EMPLOYER ANNUAL REPORT TO EMPLOYEES OF TAXES WITHHELD</a:t>
            </a:r>
          </a:p>
        </p:txBody>
      </p:sp>
      <p:pic>
        <p:nvPicPr>
          <p:cNvPr id="79876" name="Picture 4" descr="D:\C21 PowerPoint\Multi_Journal\art for blue\Ch14\Ch14-0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b="19469"/>
          <a:stretch>
            <a:fillRect/>
          </a:stretch>
        </p:blipFill>
        <p:spPr bwMode="auto">
          <a:xfrm>
            <a:off x="455613" y="1143000"/>
            <a:ext cx="7019925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14-3, page 341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84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PREPARING EMPLOYER’S QUARTERLY FEDERAL TAX RETURN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14-3, page 343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457200" y="1752600"/>
            <a:ext cx="8382000" cy="1311275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630988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/>
              <a:t>	 Total Earnings	</a:t>
            </a:r>
            <a:r>
              <a:rPr lang="en-US" sz="2000" b="1">
                <a:sym typeface="Symbol" pitchFamily="18" charset="2"/>
              </a:rPr>
              <a:t></a:t>
            </a:r>
            <a:r>
              <a:rPr lang="en-US" sz="2000" b="1"/>
              <a:t>	Tax Rate	=	Tax</a:t>
            </a:r>
          </a:p>
          <a:p>
            <a:endParaRPr lang="en-US" sz="2000" b="1"/>
          </a:p>
          <a:p>
            <a:endParaRPr lang="en-US" sz="2000" b="1"/>
          </a:p>
          <a:p>
            <a:endParaRPr lang="en-US" sz="2000" b="1"/>
          </a:p>
        </p:txBody>
      </p:sp>
      <p:sp>
        <p:nvSpPr>
          <p:cNvPr id="81935" name="Text Box 15"/>
          <p:cNvSpPr txBox="1">
            <a:spLocks noChangeArrowheads="1"/>
          </p:cNvSpPr>
          <p:nvPr/>
        </p:nvSpPr>
        <p:spPr bwMode="auto">
          <a:xfrm>
            <a:off x="457200" y="2176463"/>
            <a:ext cx="8382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9FFCC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2825" algn="ctr"/>
                <a:tab pos="3540125" algn="ctr"/>
                <a:tab pos="4564063" algn="ctr"/>
                <a:tab pos="5481638" algn="ctr"/>
                <a:tab pos="6865938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Social Security	$22,575.00	</a:t>
            </a:r>
            <a:r>
              <a:rPr lang="en-US" sz="2000">
                <a:sym typeface="Symbol" pitchFamily="18" charset="2"/>
              </a:rPr>
              <a:t></a:t>
            </a:r>
            <a:r>
              <a:rPr lang="en-US" sz="2000"/>
              <a:t>	13%	=	$2,934.75</a:t>
            </a:r>
          </a:p>
          <a:p>
            <a:r>
              <a:rPr lang="en-US" sz="2000"/>
              <a:t>Medicare	$22,575.00		3%	=	$   677.25</a:t>
            </a:r>
          </a:p>
        </p:txBody>
      </p:sp>
      <p:sp>
        <p:nvSpPr>
          <p:cNvPr id="81936" name="Text Box 16"/>
          <p:cNvSpPr txBox="1">
            <a:spLocks noChangeArrowheads="1"/>
          </p:cNvSpPr>
          <p:nvPr/>
        </p:nvSpPr>
        <p:spPr bwMode="auto">
          <a:xfrm>
            <a:off x="990600" y="3694113"/>
            <a:ext cx="7391400" cy="1311275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15988" algn="ctr"/>
                <a:tab pos="1833563" algn="ctr"/>
                <a:tab pos="2749550" algn="ctr"/>
                <a:tab pos="3665538" algn="ctr"/>
                <a:tab pos="4564063" algn="ctr"/>
                <a:tab pos="5481638" algn="ctr"/>
                <a:tab pos="6397625" algn="ctr"/>
                <a:tab pos="7315200" algn="ct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 b="1"/>
              <a:t>			Employee 		Employer</a:t>
            </a:r>
          </a:p>
          <a:p>
            <a:r>
              <a:rPr lang="en-US" sz="2000" b="1"/>
              <a:t>			Social		 Social</a:t>
            </a:r>
          </a:p>
          <a:p>
            <a:r>
              <a:rPr lang="en-US" sz="2000" b="1"/>
              <a:t>	Federal Income		Security and 		Security and		Federal Tax</a:t>
            </a:r>
          </a:p>
          <a:p>
            <a:r>
              <a:rPr lang="en-US" sz="2000" b="1"/>
              <a:t>	Tax Withheld	+	Medicare Tax	+	Medicare Tax	=	Liability</a:t>
            </a:r>
          </a:p>
        </p:txBody>
      </p:sp>
      <p:grpSp>
        <p:nvGrpSpPr>
          <p:cNvPr id="81937" name="Group 17"/>
          <p:cNvGrpSpPr>
            <a:grpSpLocks/>
          </p:cNvGrpSpPr>
          <p:nvPr/>
        </p:nvGrpSpPr>
        <p:grpSpPr bwMode="auto">
          <a:xfrm>
            <a:off x="228600" y="3124200"/>
            <a:ext cx="7662863" cy="858838"/>
            <a:chOff x="144" y="515"/>
            <a:chExt cx="4827" cy="541"/>
          </a:xfrm>
        </p:grpSpPr>
        <p:sp>
          <p:nvSpPr>
            <p:cNvPr id="81938" name="Text Box 18"/>
            <p:cNvSpPr txBox="1">
              <a:spLocks noChangeArrowheads="1"/>
            </p:cNvSpPr>
            <p:nvPr/>
          </p:nvSpPr>
          <p:spPr bwMode="auto">
            <a:xfrm>
              <a:off x="694" y="649"/>
              <a:ext cx="42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3399"/>
                  </a:solidFill>
                  <a:latin typeface="Arial" charset="0"/>
                </a:rPr>
                <a:t>Calculate Social Security and Medicare Taxes</a:t>
              </a:r>
            </a:p>
          </p:txBody>
        </p:sp>
        <p:grpSp>
          <p:nvGrpSpPr>
            <p:cNvPr id="81939" name="Group 19"/>
            <p:cNvGrpSpPr>
              <a:grpSpLocks/>
            </p:cNvGrpSpPr>
            <p:nvPr/>
          </p:nvGrpSpPr>
          <p:grpSpPr bwMode="auto">
            <a:xfrm>
              <a:off x="144" y="515"/>
              <a:ext cx="541" cy="541"/>
              <a:chOff x="1481" y="3633"/>
              <a:chExt cx="541" cy="541"/>
            </a:xfrm>
          </p:grpSpPr>
          <p:sp>
            <p:nvSpPr>
              <p:cNvPr id="81940" name="Text Box 20"/>
              <p:cNvSpPr txBox="1">
                <a:spLocks noChangeArrowheads="1"/>
              </p:cNvSpPr>
              <p:nvPr/>
            </p:nvSpPr>
            <p:spPr bwMode="auto">
              <a:xfrm>
                <a:off x="1481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 </a:t>
                </a:r>
                <a:endParaRPr lang="en-US" sz="2000" b="1">
                  <a:latin typeface="Arial" charset="0"/>
                </a:endParaRPr>
              </a:p>
            </p:txBody>
          </p:sp>
          <p:sp>
            <p:nvSpPr>
              <p:cNvPr id="81941" name="Text Box 21"/>
              <p:cNvSpPr txBox="1">
                <a:spLocks noChangeArrowheads="1"/>
              </p:cNvSpPr>
              <p:nvPr/>
            </p:nvSpPr>
            <p:spPr bwMode="auto">
              <a:xfrm>
                <a:off x="1769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 </a:t>
                </a:r>
              </a:p>
            </p:txBody>
          </p:sp>
          <p:sp>
            <p:nvSpPr>
              <p:cNvPr id="81942" name="Text Box 22"/>
              <p:cNvSpPr txBox="1">
                <a:spLocks noChangeArrowheads="1"/>
              </p:cNvSpPr>
              <p:nvPr/>
            </p:nvSpPr>
            <p:spPr bwMode="auto">
              <a:xfrm>
                <a:off x="1481" y="392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 </a:t>
                </a:r>
              </a:p>
            </p:txBody>
          </p:sp>
          <p:sp>
            <p:nvSpPr>
              <p:cNvPr id="81943" name="Text Box 23"/>
              <p:cNvSpPr txBox="1">
                <a:spLocks noChangeArrowheads="1"/>
              </p:cNvSpPr>
              <p:nvPr/>
            </p:nvSpPr>
            <p:spPr bwMode="auto">
              <a:xfrm>
                <a:off x="1769" y="3922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</a:t>
                </a:r>
              </a:p>
            </p:txBody>
          </p:sp>
        </p:grpSp>
      </p:grpSp>
      <p:grpSp>
        <p:nvGrpSpPr>
          <p:cNvPr id="81928" name="Group 8"/>
          <p:cNvGrpSpPr>
            <a:grpSpLocks/>
          </p:cNvGrpSpPr>
          <p:nvPr/>
        </p:nvGrpSpPr>
        <p:grpSpPr bwMode="auto">
          <a:xfrm>
            <a:off x="228600" y="1198563"/>
            <a:ext cx="7662863" cy="858837"/>
            <a:chOff x="144" y="515"/>
            <a:chExt cx="4827" cy="541"/>
          </a:xfrm>
        </p:grpSpPr>
        <p:sp>
          <p:nvSpPr>
            <p:cNvPr id="81929" name="Text Box 9"/>
            <p:cNvSpPr txBox="1">
              <a:spLocks noChangeArrowheads="1"/>
            </p:cNvSpPr>
            <p:nvPr/>
          </p:nvSpPr>
          <p:spPr bwMode="auto">
            <a:xfrm>
              <a:off x="694" y="649"/>
              <a:ext cx="42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3399"/>
                  </a:solidFill>
                  <a:latin typeface="Arial" charset="0"/>
                </a:rPr>
                <a:t>Calculate Social Security and Medicare Taxes</a:t>
              </a:r>
            </a:p>
          </p:txBody>
        </p:sp>
        <p:grpSp>
          <p:nvGrpSpPr>
            <p:cNvPr id="81930" name="Group 10"/>
            <p:cNvGrpSpPr>
              <a:grpSpLocks/>
            </p:cNvGrpSpPr>
            <p:nvPr/>
          </p:nvGrpSpPr>
          <p:grpSpPr bwMode="auto">
            <a:xfrm>
              <a:off x="144" y="515"/>
              <a:ext cx="541" cy="541"/>
              <a:chOff x="1481" y="3633"/>
              <a:chExt cx="541" cy="541"/>
            </a:xfrm>
          </p:grpSpPr>
          <p:sp>
            <p:nvSpPr>
              <p:cNvPr id="81931" name="Text Box 11"/>
              <p:cNvSpPr txBox="1">
                <a:spLocks noChangeArrowheads="1"/>
              </p:cNvSpPr>
              <p:nvPr/>
            </p:nvSpPr>
            <p:spPr bwMode="auto">
              <a:xfrm>
                <a:off x="1481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 </a:t>
                </a:r>
                <a:endParaRPr lang="en-US" sz="2000" b="1">
                  <a:latin typeface="Arial" charset="0"/>
                </a:endParaRPr>
              </a:p>
            </p:txBody>
          </p:sp>
          <p:sp>
            <p:nvSpPr>
              <p:cNvPr id="81932" name="Text Box 12"/>
              <p:cNvSpPr txBox="1">
                <a:spLocks noChangeArrowheads="1"/>
              </p:cNvSpPr>
              <p:nvPr/>
            </p:nvSpPr>
            <p:spPr bwMode="auto">
              <a:xfrm>
                <a:off x="1769" y="363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 </a:t>
                </a:r>
              </a:p>
            </p:txBody>
          </p:sp>
          <p:sp>
            <p:nvSpPr>
              <p:cNvPr id="81933" name="Text Box 13"/>
              <p:cNvSpPr txBox="1">
                <a:spLocks noChangeArrowheads="1"/>
              </p:cNvSpPr>
              <p:nvPr/>
            </p:nvSpPr>
            <p:spPr bwMode="auto">
              <a:xfrm>
                <a:off x="1481" y="3923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 </a:t>
                </a:r>
              </a:p>
            </p:txBody>
          </p:sp>
          <p:sp>
            <p:nvSpPr>
              <p:cNvPr id="81934" name="Text Box 14"/>
              <p:cNvSpPr txBox="1">
                <a:spLocks noChangeArrowheads="1"/>
              </p:cNvSpPr>
              <p:nvPr/>
            </p:nvSpPr>
            <p:spPr bwMode="auto">
              <a:xfrm>
                <a:off x="1769" y="3922"/>
                <a:ext cx="253" cy="251"/>
              </a:xfrm>
              <a:prstGeom prst="rect">
                <a:avLst/>
              </a:prstGeom>
              <a:solidFill>
                <a:srgbClr val="00CC66"/>
              </a:solidFill>
              <a:ln>
                <a:noFill/>
              </a:ln>
              <a:effectLst>
                <a:outerShdw dist="17961" dir="13500000" algn="ctr" rotWithShape="0">
                  <a:srgbClr val="0080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anchor="ctr" anchorCtr="1"/>
              <a:lstStyle/>
              <a:p>
                <a:pPr>
                  <a:lnSpc>
                    <a:spcPct val="90000"/>
                  </a:lnSpc>
                </a:pPr>
                <a:r>
                  <a:rPr lang="en-US" sz="3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sym typeface="Symbol" pitchFamily="18" charset="2"/>
                  </a:rPr>
                  <a:t></a:t>
                </a:r>
              </a:p>
            </p:txBody>
          </p:sp>
        </p:grpSp>
      </p:grpSp>
      <p:sp>
        <p:nvSpPr>
          <p:cNvPr id="81945" name="Text Box 25"/>
          <p:cNvSpPr txBox="1">
            <a:spLocks noChangeArrowheads="1"/>
          </p:cNvSpPr>
          <p:nvPr/>
        </p:nvSpPr>
        <p:spPr bwMode="auto">
          <a:xfrm>
            <a:off x="246063" y="5013325"/>
            <a:ext cx="79073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9FFCC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06563" algn="dec"/>
                <a:tab pos="2570163" algn="ctr"/>
                <a:tab pos="3540125" algn="dec"/>
                <a:tab pos="4403725" algn="ctr"/>
                <a:tab pos="5373688" algn="dec"/>
                <a:tab pos="6235700" algn="ctr"/>
                <a:tab pos="7207250" algn="dec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Dec. 1-15	$273.00	+	$304.33	+	$304.33	=	881.66</a:t>
            </a:r>
          </a:p>
          <a:p>
            <a:r>
              <a:rPr lang="en-US" sz="2000"/>
              <a:t>Dec. 16-31	</a:t>
            </a:r>
            <a:r>
              <a:rPr lang="en-US" sz="2000" u="sng"/>
              <a:t>$269.00</a:t>
            </a:r>
            <a:r>
              <a:rPr lang="en-US" sz="2000"/>
              <a:t>	+	</a:t>
            </a:r>
            <a:r>
              <a:rPr lang="en-US" sz="2000" u="sng"/>
              <a:t>302.08</a:t>
            </a:r>
            <a:r>
              <a:rPr lang="en-US" sz="2000"/>
              <a:t>	+	</a:t>
            </a:r>
            <a:r>
              <a:rPr lang="en-US" sz="2000" u="sng"/>
              <a:t>$302.08</a:t>
            </a:r>
            <a:r>
              <a:rPr lang="en-US" sz="2000"/>
              <a:t>	=	</a:t>
            </a:r>
            <a:r>
              <a:rPr lang="en-US" sz="2000" u="sng"/>
              <a:t>$873.16</a:t>
            </a:r>
            <a:endParaRPr lang="en-US" sz="2000"/>
          </a:p>
          <a:p>
            <a:r>
              <a:rPr lang="en-US" sz="2000"/>
              <a:t>Totals	$542.00	+	606.41	+	606.41	=	$1,754.82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6193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1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19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19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6" grpId="0" animBg="1" autoUpdateAnimBg="0"/>
      <p:bldP spid="81935" grpId="0" build="p" autoUpdateAnimBg="0"/>
      <p:bldP spid="81936" grpId="0" animBg="1" autoUpdateAnimBg="0"/>
      <p:bldP spid="81945" grpId="0" build="p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EMPLOYER ANNUAL REPORTING OF PAYROLL TAXES</a:t>
            </a:r>
          </a:p>
        </p:txBody>
      </p:sp>
      <p:pic>
        <p:nvPicPr>
          <p:cNvPr id="82948" name="Picture 4" descr="D:\C21 PowerPoint\Multi_Journal\art for blue\Ch14\Ch14-0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30"/>
          <a:stretch>
            <a:fillRect/>
          </a:stretch>
        </p:blipFill>
        <p:spPr bwMode="auto">
          <a:xfrm>
            <a:off x="457200" y="1143000"/>
            <a:ext cx="6383338" cy="514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14-3, page 344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961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118745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JOURNALIZING PAYMENT OF LIABILITY FOR EMPLOYEE INCOME TAX, SOCIAL SECURITY TAX, AND MEDICARE TAX</a:t>
            </a:r>
          </a:p>
        </p:txBody>
      </p:sp>
      <p:pic>
        <p:nvPicPr>
          <p:cNvPr id="87044" name="Picture 4" descr="D:\C21 PowerPoint\Multi_Journal\art for blue\Ch14\Ch14-0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65"/>
          <a:stretch>
            <a:fillRect/>
          </a:stretch>
        </p:blipFill>
        <p:spPr bwMode="auto">
          <a:xfrm>
            <a:off x="422275" y="1676400"/>
            <a:ext cx="8264525" cy="177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7304088" y="6172200"/>
            <a:ext cx="1843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14-4,  page 348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7046" name="Oval 6"/>
          <p:cNvSpPr>
            <a:spLocks noChangeArrowheads="1"/>
          </p:cNvSpPr>
          <p:nvPr/>
        </p:nvSpPr>
        <p:spPr bwMode="auto">
          <a:xfrm>
            <a:off x="7162800" y="2514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87047" name="Oval 7"/>
          <p:cNvSpPr>
            <a:spLocks noChangeArrowheads="1"/>
          </p:cNvSpPr>
          <p:nvPr/>
        </p:nvSpPr>
        <p:spPr bwMode="auto">
          <a:xfrm>
            <a:off x="381000" y="2286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87048" name="Oval 8"/>
          <p:cNvSpPr>
            <a:spLocks noChangeArrowheads="1"/>
          </p:cNvSpPr>
          <p:nvPr/>
        </p:nvSpPr>
        <p:spPr bwMode="auto">
          <a:xfrm>
            <a:off x="3505200" y="2286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87049" name="Oval 9"/>
          <p:cNvSpPr>
            <a:spLocks noChangeArrowheads="1"/>
          </p:cNvSpPr>
          <p:nvPr/>
        </p:nvSpPr>
        <p:spPr bwMode="auto">
          <a:xfrm>
            <a:off x="5715000" y="2743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87050" name="Oval 10"/>
          <p:cNvSpPr>
            <a:spLocks noChangeArrowheads="1"/>
          </p:cNvSpPr>
          <p:nvPr/>
        </p:nvSpPr>
        <p:spPr bwMode="auto">
          <a:xfrm>
            <a:off x="2819400" y="3124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514350" y="45481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87052" name="Text Box 12"/>
          <p:cNvSpPr txBox="1">
            <a:spLocks noChangeArrowheads="1"/>
          </p:cNvSpPr>
          <p:nvPr/>
        </p:nvSpPr>
        <p:spPr bwMode="auto">
          <a:xfrm>
            <a:off x="514350" y="38100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87053" name="Text Box 13"/>
          <p:cNvSpPr txBox="1">
            <a:spLocks noChangeArrowheads="1"/>
          </p:cNvSpPr>
          <p:nvPr/>
        </p:nvSpPr>
        <p:spPr bwMode="auto">
          <a:xfrm>
            <a:off x="514350" y="4911725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three debit amounts.</a:t>
            </a:r>
          </a:p>
        </p:txBody>
      </p:sp>
      <p:sp>
        <p:nvSpPr>
          <p:cNvPr id="87054" name="Text Box 14"/>
          <p:cNvSpPr txBox="1">
            <a:spLocks noChangeArrowheads="1"/>
          </p:cNvSpPr>
          <p:nvPr/>
        </p:nvSpPr>
        <p:spPr bwMode="auto">
          <a:xfrm>
            <a:off x="514350" y="4175125"/>
            <a:ext cx="7562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title of the three accounts debited.</a:t>
            </a:r>
          </a:p>
        </p:txBody>
      </p:sp>
      <p:sp>
        <p:nvSpPr>
          <p:cNvPr id="87055" name="Text Box 15"/>
          <p:cNvSpPr txBox="1">
            <a:spLocks noChangeArrowheads="1"/>
          </p:cNvSpPr>
          <p:nvPr/>
        </p:nvSpPr>
        <p:spPr bwMode="auto">
          <a:xfrm>
            <a:off x="514350" y="5273675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amount of the credit to </a:t>
            </a:r>
            <a:r>
              <a:rPr lang="en-US" sz="2000" b="1" i="1">
                <a:latin typeface="Arial" charset="0"/>
              </a:rPr>
              <a:t>Cash</a:t>
            </a:r>
            <a:r>
              <a:rPr lang="en-US" sz="2000" b="1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910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 animBg="1" autoUpdateAnimBg="0"/>
      <p:bldP spid="87047" grpId="0" animBg="1" autoUpdateAnimBg="0"/>
      <p:bldP spid="87048" grpId="0" animBg="1" autoUpdateAnimBg="0"/>
      <p:bldP spid="87049" grpId="0" animBg="1" autoUpdateAnimBg="0"/>
      <p:bldP spid="87050" grpId="0" animBg="1" autoUpdateAnimBg="0"/>
      <p:bldP spid="87051" grpId="0" autoUpdateAnimBg="0"/>
      <p:bldP spid="87052" grpId="0" autoUpdateAnimBg="0"/>
      <p:bldP spid="87053" grpId="0" autoUpdateAnimBg="0"/>
      <p:bldP spid="87054" grpId="0" autoUpdateAnimBg="0"/>
      <p:bldP spid="87055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JOURNALIZING PAYMENT OF LIABILITY FOR FEDERAL UNEMPLOYMENT TAX</a:t>
            </a:r>
          </a:p>
        </p:txBody>
      </p:sp>
      <p:pic>
        <p:nvPicPr>
          <p:cNvPr id="89092" name="Picture 4" descr="D:\C21 PowerPoint\Multi_Journal\art for blue\Ch14\Ch14-0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60"/>
          <a:stretch>
            <a:fillRect/>
          </a:stretch>
        </p:blipFill>
        <p:spPr bwMode="auto">
          <a:xfrm>
            <a:off x="550863" y="1143000"/>
            <a:ext cx="8135937" cy="152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14-4, page 350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9094" name="Oval 6"/>
          <p:cNvSpPr>
            <a:spLocks noChangeArrowheads="1"/>
          </p:cNvSpPr>
          <p:nvPr/>
        </p:nvSpPr>
        <p:spPr bwMode="auto">
          <a:xfrm>
            <a:off x="80010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89095" name="Oval 7"/>
          <p:cNvSpPr>
            <a:spLocks noChangeArrowheads="1"/>
          </p:cNvSpPr>
          <p:nvPr/>
        </p:nvSpPr>
        <p:spPr bwMode="auto">
          <a:xfrm>
            <a:off x="9906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89096" name="Oval 8"/>
          <p:cNvSpPr>
            <a:spLocks noChangeArrowheads="1"/>
          </p:cNvSpPr>
          <p:nvPr/>
        </p:nvSpPr>
        <p:spPr bwMode="auto">
          <a:xfrm>
            <a:off x="404495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89097" name="Oval 9"/>
          <p:cNvSpPr>
            <a:spLocks noChangeArrowheads="1"/>
          </p:cNvSpPr>
          <p:nvPr/>
        </p:nvSpPr>
        <p:spPr bwMode="auto">
          <a:xfrm>
            <a:off x="5275263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89098" name="Oval 10"/>
          <p:cNvSpPr>
            <a:spLocks noChangeArrowheads="1"/>
          </p:cNvSpPr>
          <p:nvPr/>
        </p:nvSpPr>
        <p:spPr bwMode="auto">
          <a:xfrm>
            <a:off x="23622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89104" name="Text Box 16"/>
          <p:cNvSpPr txBox="1">
            <a:spLocks noChangeArrowheads="1"/>
          </p:cNvSpPr>
          <p:nvPr/>
        </p:nvSpPr>
        <p:spPr bwMode="auto">
          <a:xfrm>
            <a:off x="514350" y="45481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89105" name="Text Box 17"/>
          <p:cNvSpPr txBox="1">
            <a:spLocks noChangeArrowheads="1"/>
          </p:cNvSpPr>
          <p:nvPr/>
        </p:nvSpPr>
        <p:spPr bwMode="auto">
          <a:xfrm>
            <a:off x="514350" y="38100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89106" name="Text Box 18"/>
          <p:cNvSpPr txBox="1">
            <a:spLocks noChangeArrowheads="1"/>
          </p:cNvSpPr>
          <p:nvPr/>
        </p:nvSpPr>
        <p:spPr bwMode="auto">
          <a:xfrm>
            <a:off x="514350" y="4911725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89107" name="Text Box 19"/>
          <p:cNvSpPr txBox="1">
            <a:spLocks noChangeArrowheads="1"/>
          </p:cNvSpPr>
          <p:nvPr/>
        </p:nvSpPr>
        <p:spPr bwMode="auto">
          <a:xfrm>
            <a:off x="514350" y="4175125"/>
            <a:ext cx="7562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title of the account debited.</a:t>
            </a:r>
          </a:p>
        </p:txBody>
      </p:sp>
      <p:sp>
        <p:nvSpPr>
          <p:cNvPr id="89108" name="Text Box 20"/>
          <p:cNvSpPr txBox="1">
            <a:spLocks noChangeArrowheads="1"/>
          </p:cNvSpPr>
          <p:nvPr/>
        </p:nvSpPr>
        <p:spPr bwMode="auto">
          <a:xfrm>
            <a:off x="514350" y="5273675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amount of the credit to </a:t>
            </a:r>
            <a:r>
              <a:rPr lang="en-US" sz="2000" b="1" i="1">
                <a:latin typeface="Arial" charset="0"/>
              </a:rPr>
              <a:t>Cash</a:t>
            </a:r>
            <a:r>
              <a:rPr lang="en-US" sz="2000" b="1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692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 animBg="1" autoUpdateAnimBg="0"/>
      <p:bldP spid="89095" grpId="0" animBg="1" autoUpdateAnimBg="0"/>
      <p:bldP spid="89096" grpId="0" animBg="1" autoUpdateAnimBg="0"/>
      <p:bldP spid="89097" grpId="0" animBg="1" autoUpdateAnimBg="0"/>
      <p:bldP spid="89098" grpId="0" animBg="1" autoUpdateAnimBg="0"/>
      <p:bldP spid="89104" grpId="0" autoUpdateAnimBg="0"/>
      <p:bldP spid="89105" grpId="0" autoUpdateAnimBg="0"/>
      <p:bldP spid="89106" grpId="0" autoUpdateAnimBg="0"/>
      <p:bldP spid="89107" grpId="0" autoUpdateAnimBg="0"/>
      <p:bldP spid="89108" grpId="0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JOURNALIZING PAYMENT OF LIABILITY FOR STATE UNEMPLOYMENT TAX</a:t>
            </a:r>
          </a:p>
        </p:txBody>
      </p:sp>
      <p:pic>
        <p:nvPicPr>
          <p:cNvPr id="90116" name="Picture 4" descr="D:\C21 PowerPoint\Multi_Journal\art for blue\Ch14\Ch14-04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38"/>
          <a:stretch>
            <a:fillRect/>
          </a:stretch>
        </p:blipFill>
        <p:spPr bwMode="auto">
          <a:xfrm>
            <a:off x="369888" y="1143000"/>
            <a:ext cx="8393112" cy="154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14-4, page 350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28" name="Text Box 16"/>
          <p:cNvSpPr txBox="1">
            <a:spLocks noChangeArrowheads="1"/>
          </p:cNvSpPr>
          <p:nvPr/>
        </p:nvSpPr>
        <p:spPr bwMode="auto">
          <a:xfrm>
            <a:off x="514350" y="4548188"/>
            <a:ext cx="474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514350" y="38100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90130" name="Text Box 18"/>
          <p:cNvSpPr txBox="1">
            <a:spLocks noChangeArrowheads="1"/>
          </p:cNvSpPr>
          <p:nvPr/>
        </p:nvSpPr>
        <p:spPr bwMode="auto">
          <a:xfrm>
            <a:off x="514350" y="4911725"/>
            <a:ext cx="672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debit amount.</a:t>
            </a:r>
          </a:p>
        </p:txBody>
      </p:sp>
      <p:sp>
        <p:nvSpPr>
          <p:cNvPr id="90131" name="Text Box 19"/>
          <p:cNvSpPr txBox="1">
            <a:spLocks noChangeArrowheads="1"/>
          </p:cNvSpPr>
          <p:nvPr/>
        </p:nvSpPr>
        <p:spPr bwMode="auto">
          <a:xfrm>
            <a:off x="514350" y="4175125"/>
            <a:ext cx="7562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title of the account debited.</a:t>
            </a:r>
          </a:p>
        </p:txBody>
      </p:sp>
      <p:sp>
        <p:nvSpPr>
          <p:cNvPr id="90132" name="Text Box 20"/>
          <p:cNvSpPr txBox="1">
            <a:spLocks noChangeArrowheads="1"/>
          </p:cNvSpPr>
          <p:nvPr/>
        </p:nvSpPr>
        <p:spPr bwMode="auto">
          <a:xfrm>
            <a:off x="514350" y="5273675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Write the amount of the credit to </a:t>
            </a:r>
            <a:r>
              <a:rPr lang="en-US" sz="2000" b="1" i="1">
                <a:latin typeface="Arial" charset="0"/>
              </a:rPr>
              <a:t>Cash</a:t>
            </a:r>
            <a:r>
              <a:rPr lang="en-US" sz="2000" b="1">
                <a:latin typeface="Arial" charset="0"/>
              </a:rPr>
              <a:t>.</a:t>
            </a:r>
          </a:p>
        </p:txBody>
      </p:sp>
      <p:sp>
        <p:nvSpPr>
          <p:cNvPr id="90133" name="Oval 21"/>
          <p:cNvSpPr>
            <a:spLocks noChangeArrowheads="1"/>
          </p:cNvSpPr>
          <p:nvPr/>
        </p:nvSpPr>
        <p:spPr bwMode="auto">
          <a:xfrm>
            <a:off x="80010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90134" name="Oval 22"/>
          <p:cNvSpPr>
            <a:spLocks noChangeArrowheads="1"/>
          </p:cNvSpPr>
          <p:nvPr/>
        </p:nvSpPr>
        <p:spPr bwMode="auto">
          <a:xfrm>
            <a:off x="8382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90135" name="Oval 23"/>
          <p:cNvSpPr>
            <a:spLocks noChangeArrowheads="1"/>
          </p:cNvSpPr>
          <p:nvPr/>
        </p:nvSpPr>
        <p:spPr bwMode="auto">
          <a:xfrm>
            <a:off x="404495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90136" name="Oval 24"/>
          <p:cNvSpPr>
            <a:spLocks noChangeArrowheads="1"/>
          </p:cNvSpPr>
          <p:nvPr/>
        </p:nvSpPr>
        <p:spPr bwMode="auto">
          <a:xfrm>
            <a:off x="51816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90137" name="Oval 25"/>
          <p:cNvSpPr>
            <a:spLocks noChangeArrowheads="1"/>
          </p:cNvSpPr>
          <p:nvPr/>
        </p:nvSpPr>
        <p:spPr bwMode="auto">
          <a:xfrm>
            <a:off x="22098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8" grpId="0" autoUpdateAnimBg="0"/>
      <p:bldP spid="90129" grpId="0" autoUpdateAnimBg="0"/>
      <p:bldP spid="90130" grpId="0" autoUpdateAnimBg="0"/>
      <p:bldP spid="90131" grpId="0" autoUpdateAnimBg="0"/>
      <p:bldP spid="90132" grpId="0" autoUpdateAnimBg="0"/>
      <p:bldP spid="90133" grpId="0" animBg="1" autoUpdateAnimBg="0"/>
      <p:bldP spid="90134" grpId="0" animBg="1" autoUpdateAnimBg="0"/>
      <p:bldP spid="90135" grpId="0" animBg="1" autoUpdateAnimBg="0"/>
      <p:bldP spid="90136" grpId="0" animBg="1" autoUpdateAnimBg="0"/>
      <p:bldP spid="90137" grpId="0" animBg="1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609600" y="2867025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b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 smtClean="0">
                <a:solidFill>
                  <a:srgbClr val="FF0000"/>
                </a:solidFill>
              </a:rPr>
              <a:t>Work Sheet for a Merchandising Business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85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381952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0505"/>
            <a:ext cx="4049193" cy="273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9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4" descr="D:\C21 PowerPoint\Multi_Journal\art for blue\Ch15\Ch15-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3"/>
          <a:stretch>
            <a:fillRect/>
          </a:stretch>
        </p:blipFill>
        <p:spPr bwMode="auto">
          <a:xfrm>
            <a:off x="457200" y="1371600"/>
            <a:ext cx="7542213" cy="468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181" name="Group 21"/>
          <p:cNvGrpSpPr>
            <a:grpSpLocks/>
          </p:cNvGrpSpPr>
          <p:nvPr/>
        </p:nvGrpSpPr>
        <p:grpSpPr bwMode="auto">
          <a:xfrm>
            <a:off x="4572000" y="5638800"/>
            <a:ext cx="2362200" cy="533400"/>
            <a:chOff x="2880" y="3408"/>
            <a:chExt cx="1488" cy="336"/>
          </a:xfrm>
        </p:grpSpPr>
        <p:sp>
          <p:nvSpPr>
            <p:cNvPr id="92170" name="Line 10"/>
            <p:cNvSpPr>
              <a:spLocks noChangeShapeType="1"/>
            </p:cNvSpPr>
            <p:nvPr/>
          </p:nvSpPr>
          <p:spPr bwMode="auto">
            <a:xfrm>
              <a:off x="2928" y="3589"/>
              <a:ext cx="1440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2" name="Oval 12"/>
            <p:cNvSpPr>
              <a:spLocks noChangeArrowheads="1"/>
            </p:cNvSpPr>
            <p:nvPr/>
          </p:nvSpPr>
          <p:spPr bwMode="auto">
            <a:xfrm>
              <a:off x="2880" y="3408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</p:grpSp>
      <p:sp>
        <p:nvSpPr>
          <p:cNvPr id="92174" name="Text Box 14"/>
          <p:cNvSpPr txBox="1">
            <a:spLocks noChangeArrowheads="1"/>
          </p:cNvSpPr>
          <p:nvPr/>
        </p:nvSpPr>
        <p:spPr bwMode="auto">
          <a:xfrm>
            <a:off x="361950" y="5410200"/>
            <a:ext cx="33718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Total, prove, and rule the debit and credit columns.</a:t>
            </a:r>
          </a:p>
        </p:txBody>
      </p:sp>
      <p:sp>
        <p:nvSpPr>
          <p:cNvPr id="92175" name="Text Box 15"/>
          <p:cNvSpPr txBox="1">
            <a:spLocks noChangeArrowheads="1"/>
          </p:cNvSpPr>
          <p:nvPr/>
        </p:nvSpPr>
        <p:spPr bwMode="auto">
          <a:xfrm>
            <a:off x="361950" y="3124200"/>
            <a:ext cx="49720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titles of the general ledger accounts.</a:t>
            </a:r>
          </a:p>
        </p:txBody>
      </p:sp>
      <p:sp>
        <p:nvSpPr>
          <p:cNvPr id="92176" name="Text Box 16"/>
          <p:cNvSpPr txBox="1">
            <a:spLocks noChangeArrowheads="1"/>
          </p:cNvSpPr>
          <p:nvPr/>
        </p:nvSpPr>
        <p:spPr bwMode="auto">
          <a:xfrm>
            <a:off x="361950" y="3792538"/>
            <a:ext cx="489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balance of each account.</a:t>
            </a:r>
          </a:p>
        </p:txBody>
      </p:sp>
      <p:grpSp>
        <p:nvGrpSpPr>
          <p:cNvPr id="92179" name="Group 19"/>
          <p:cNvGrpSpPr>
            <a:grpSpLocks/>
          </p:cNvGrpSpPr>
          <p:nvPr/>
        </p:nvGrpSpPr>
        <p:grpSpPr bwMode="auto">
          <a:xfrm>
            <a:off x="1101725" y="1852613"/>
            <a:ext cx="4343400" cy="2986087"/>
            <a:chOff x="694" y="1023"/>
            <a:chExt cx="2736" cy="1881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694" y="1200"/>
              <a:ext cx="27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66" name="Line 6"/>
            <p:cNvSpPr>
              <a:spLocks noChangeShapeType="1"/>
            </p:cNvSpPr>
            <p:nvPr/>
          </p:nvSpPr>
          <p:spPr bwMode="auto">
            <a:xfrm>
              <a:off x="694" y="2736"/>
              <a:ext cx="27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1" name="Oval 11"/>
            <p:cNvSpPr>
              <a:spLocks noChangeArrowheads="1"/>
            </p:cNvSpPr>
            <p:nvPr/>
          </p:nvSpPr>
          <p:spPr bwMode="auto">
            <a:xfrm>
              <a:off x="2880" y="2568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/>
            </a:p>
          </p:txBody>
        </p:sp>
        <p:sp>
          <p:nvSpPr>
            <p:cNvPr id="92177" name="Oval 17"/>
            <p:cNvSpPr>
              <a:spLocks noChangeArrowheads="1"/>
            </p:cNvSpPr>
            <p:nvPr/>
          </p:nvSpPr>
          <p:spPr bwMode="auto">
            <a:xfrm>
              <a:off x="2880" y="1023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1</a:t>
              </a:r>
              <a:endParaRPr lang="en-US"/>
            </a:p>
          </p:txBody>
        </p:sp>
      </p:grpSp>
      <p:grpSp>
        <p:nvGrpSpPr>
          <p:cNvPr id="92180" name="Group 20"/>
          <p:cNvGrpSpPr>
            <a:grpSpLocks/>
          </p:cNvGrpSpPr>
          <p:nvPr/>
        </p:nvGrpSpPr>
        <p:grpSpPr bwMode="auto">
          <a:xfrm>
            <a:off x="7467600" y="1852613"/>
            <a:ext cx="1295400" cy="2986087"/>
            <a:chOff x="4704" y="1023"/>
            <a:chExt cx="816" cy="1881"/>
          </a:xfrm>
        </p:grpSpPr>
        <p:sp>
          <p:nvSpPr>
            <p:cNvPr id="92168" name="Line 8"/>
            <p:cNvSpPr>
              <a:spLocks noChangeShapeType="1"/>
            </p:cNvSpPr>
            <p:nvPr/>
          </p:nvSpPr>
          <p:spPr bwMode="auto">
            <a:xfrm flipH="1">
              <a:off x="4704" y="1200"/>
              <a:ext cx="57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69" name="Line 9"/>
            <p:cNvSpPr>
              <a:spLocks noChangeShapeType="1"/>
            </p:cNvSpPr>
            <p:nvPr/>
          </p:nvSpPr>
          <p:spPr bwMode="auto">
            <a:xfrm flipH="1">
              <a:off x="4992" y="2736"/>
              <a:ext cx="288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3" name="Oval 13"/>
            <p:cNvSpPr>
              <a:spLocks noChangeArrowheads="1"/>
            </p:cNvSpPr>
            <p:nvPr/>
          </p:nvSpPr>
          <p:spPr bwMode="auto">
            <a:xfrm>
              <a:off x="5184" y="1023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  <p:sp>
          <p:nvSpPr>
            <p:cNvPr id="92178" name="Oval 18"/>
            <p:cNvSpPr>
              <a:spLocks noChangeArrowheads="1"/>
            </p:cNvSpPr>
            <p:nvPr/>
          </p:nvSpPr>
          <p:spPr bwMode="auto">
            <a:xfrm>
              <a:off x="5184" y="2568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</p:grp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4116387" cy="1006475"/>
          </a:xfrm>
        </p:spPr>
        <p:txBody>
          <a:bodyPr/>
          <a:lstStyle/>
          <a:p>
            <a:r>
              <a:rPr lang="en-US" sz="2000"/>
              <a:t>TRANSFERRING GENERAL LEDGER ACCOUNT BALANCES TO A WORK SHEET</a:t>
            </a:r>
            <a:endParaRPr lang="en-US"/>
          </a:p>
        </p:txBody>
      </p:sp>
      <p:sp>
        <p:nvSpPr>
          <p:cNvPr id="92182" name="Rectangle 22"/>
          <p:cNvSpPr>
            <a:spLocks noChangeArrowheads="1"/>
          </p:cNvSpPr>
          <p:nvPr/>
        </p:nvSpPr>
        <p:spPr bwMode="auto">
          <a:xfrm>
            <a:off x="4648200" y="227013"/>
            <a:ext cx="4038600" cy="10064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66CC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RECORDING A TRIAL BALANCE ON A WORK SHEET</a:t>
            </a:r>
            <a:b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2183" name="Text Box 23"/>
          <p:cNvSpPr txBox="1">
            <a:spLocks noChangeArrowheads="1"/>
          </p:cNvSpPr>
          <p:nvPr/>
        </p:nvSpPr>
        <p:spPr bwMode="auto">
          <a:xfrm>
            <a:off x="7043738" y="6172200"/>
            <a:ext cx="21034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15-1, page 366-368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408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4" grpId="0" autoUpdateAnimBg="0"/>
      <p:bldP spid="92175" grpId="0" autoUpdateAnimBg="0"/>
      <p:bldP spid="92176" grpId="0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RECORDING A MERCHANDISE INVENTORY ADJUSTMENT</a:t>
            </a:r>
          </a:p>
        </p:txBody>
      </p:sp>
      <p:pic>
        <p:nvPicPr>
          <p:cNvPr id="96260" name="Picture 4" descr="D:\C21 PowerPoint\Multi_Journal\art for blue\Ch15\Ch15-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4" b="67618"/>
          <a:stretch>
            <a:fillRect/>
          </a:stretch>
        </p:blipFill>
        <p:spPr bwMode="auto">
          <a:xfrm>
            <a:off x="457200" y="1143000"/>
            <a:ext cx="8229600" cy="19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61" name="Oval 5"/>
          <p:cNvSpPr>
            <a:spLocks noChangeArrowheads="1"/>
          </p:cNvSpPr>
          <p:nvPr/>
        </p:nvSpPr>
        <p:spPr bwMode="auto">
          <a:xfrm>
            <a:off x="6629400" y="2743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96263" name="Oval 7"/>
          <p:cNvSpPr>
            <a:spLocks noChangeArrowheads="1"/>
          </p:cNvSpPr>
          <p:nvPr/>
        </p:nvSpPr>
        <p:spPr bwMode="auto">
          <a:xfrm>
            <a:off x="7696200" y="2286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514350" y="4090988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Label the two parts of this adjustment.</a:t>
            </a: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514350" y="3352800"/>
            <a:ext cx="6419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debit amount.</a:t>
            </a:r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>
            <a:off x="514350" y="3717925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credit amount.</a:t>
            </a:r>
          </a:p>
        </p:txBody>
      </p:sp>
      <p:grpSp>
        <p:nvGrpSpPr>
          <p:cNvPr id="96272" name="Group 16"/>
          <p:cNvGrpSpPr>
            <a:grpSpLocks/>
          </p:cNvGrpSpPr>
          <p:nvPr/>
        </p:nvGrpSpPr>
        <p:grpSpPr bwMode="auto">
          <a:xfrm>
            <a:off x="6172200" y="1676400"/>
            <a:ext cx="1219200" cy="762000"/>
            <a:chOff x="3888" y="1056"/>
            <a:chExt cx="768" cy="480"/>
          </a:xfrm>
        </p:grpSpPr>
        <p:sp>
          <p:nvSpPr>
            <p:cNvPr id="96268" name="Line 12"/>
            <p:cNvSpPr>
              <a:spLocks noChangeShapeType="1"/>
            </p:cNvSpPr>
            <p:nvPr/>
          </p:nvSpPr>
          <p:spPr bwMode="auto">
            <a:xfrm>
              <a:off x="4065" y="1296"/>
              <a:ext cx="0" cy="24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71" name="Line 15"/>
            <p:cNvSpPr>
              <a:spLocks noChangeShapeType="1"/>
            </p:cNvSpPr>
            <p:nvPr/>
          </p:nvSpPr>
          <p:spPr bwMode="auto">
            <a:xfrm>
              <a:off x="4080" y="1296"/>
              <a:ext cx="57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2" name="Oval 6"/>
            <p:cNvSpPr>
              <a:spLocks noChangeArrowheads="1"/>
            </p:cNvSpPr>
            <p:nvPr/>
          </p:nvSpPr>
          <p:spPr bwMode="auto">
            <a:xfrm>
              <a:off x="3888" y="1056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</p:grp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15-1, page 370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667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6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animBg="1" autoUpdateAnimBg="0"/>
      <p:bldP spid="96263" grpId="0" animBg="1" autoUpdateAnimBg="0"/>
      <p:bldP spid="96264" grpId="0" autoUpdateAnimBg="0"/>
      <p:bldP spid="96265" grpId="0" autoUpdateAnimBg="0"/>
      <p:bldP spid="96266" grpId="0" autoUpdateAnimBg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RECORDING A PREPAID INSURANCE ADJUSTMENT</a:t>
            </a:r>
          </a:p>
        </p:txBody>
      </p:sp>
      <p:pic>
        <p:nvPicPr>
          <p:cNvPr id="102404" name="Picture 4" descr="D:\C21 PowerPoint\Multi_Journal\art for blue\Ch15\Ch15-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3" b="63910"/>
          <a:stretch>
            <a:fillRect/>
          </a:stretch>
        </p:blipFill>
        <p:spPr bwMode="auto">
          <a:xfrm>
            <a:off x="457200" y="1143000"/>
            <a:ext cx="7705725" cy="23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05" name="Oval 5"/>
          <p:cNvSpPr>
            <a:spLocks noChangeArrowheads="1"/>
          </p:cNvSpPr>
          <p:nvPr/>
        </p:nvSpPr>
        <p:spPr bwMode="auto">
          <a:xfrm>
            <a:off x="7086600" y="2286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grpSp>
        <p:nvGrpSpPr>
          <p:cNvPr id="102412" name="Group 12"/>
          <p:cNvGrpSpPr>
            <a:grpSpLocks/>
          </p:cNvGrpSpPr>
          <p:nvPr/>
        </p:nvGrpSpPr>
        <p:grpSpPr bwMode="auto">
          <a:xfrm>
            <a:off x="5392738" y="1874838"/>
            <a:ext cx="1617662" cy="944562"/>
            <a:chOff x="3397" y="1181"/>
            <a:chExt cx="1019" cy="595"/>
          </a:xfrm>
        </p:grpSpPr>
        <p:sp>
          <p:nvSpPr>
            <p:cNvPr id="102406" name="Oval 6"/>
            <p:cNvSpPr>
              <a:spLocks noChangeArrowheads="1"/>
            </p:cNvSpPr>
            <p:nvPr/>
          </p:nvSpPr>
          <p:spPr bwMode="auto">
            <a:xfrm>
              <a:off x="4080" y="1181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  <p:sp>
          <p:nvSpPr>
            <p:cNvPr id="102407" name="Oval 7"/>
            <p:cNvSpPr>
              <a:spLocks noChangeArrowheads="1"/>
            </p:cNvSpPr>
            <p:nvPr/>
          </p:nvSpPr>
          <p:spPr bwMode="auto">
            <a:xfrm>
              <a:off x="3397" y="1440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</p:grpSp>
      <p:sp>
        <p:nvSpPr>
          <p:cNvPr id="102408" name="Oval 8"/>
          <p:cNvSpPr>
            <a:spLocks noChangeArrowheads="1"/>
          </p:cNvSpPr>
          <p:nvPr/>
        </p:nvSpPr>
        <p:spPr bwMode="auto">
          <a:xfrm>
            <a:off x="8153400" y="1876425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514350" y="4343400"/>
            <a:ext cx="741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Label the two parts of this adjustment.</a:t>
            </a: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514350" y="3605213"/>
            <a:ext cx="6419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debit amount.</a:t>
            </a:r>
          </a:p>
        </p:txBody>
      </p:sp>
      <p:sp>
        <p:nvSpPr>
          <p:cNvPr id="102411" name="Text Box 11"/>
          <p:cNvSpPr txBox="1">
            <a:spLocks noChangeArrowheads="1"/>
          </p:cNvSpPr>
          <p:nvPr/>
        </p:nvSpPr>
        <p:spPr bwMode="auto">
          <a:xfrm>
            <a:off x="514350" y="3970338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credit amount.</a:t>
            </a:r>
          </a:p>
        </p:txBody>
      </p:sp>
      <p:sp>
        <p:nvSpPr>
          <p:cNvPr id="102413" name="Text Box 13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15-2, page 376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887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animBg="1" autoUpdateAnimBg="0"/>
      <p:bldP spid="102408" grpId="0" animBg="1" autoUpdateAnimBg="0"/>
      <p:bldP spid="102409" grpId="0" autoUpdateAnimBg="0"/>
      <p:bldP spid="102410" grpId="0" autoUpdateAnimBg="0"/>
      <p:bldP spid="102411" grpId="0" autoUpdateAnimBg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60" name="Text Box 12"/>
          <p:cNvSpPr txBox="1">
            <a:spLocks noChangeArrowheads="1"/>
          </p:cNvSpPr>
          <p:nvPr/>
        </p:nvSpPr>
        <p:spPr bwMode="auto">
          <a:xfrm>
            <a:off x="5715000" y="2760663"/>
            <a:ext cx="2971800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4.	Calculate net income or net loss.</a:t>
            </a:r>
          </a:p>
        </p:txBody>
      </p:sp>
      <p:sp>
        <p:nvSpPr>
          <p:cNvPr id="104462" name="Text Box 14"/>
          <p:cNvSpPr txBox="1">
            <a:spLocks noChangeArrowheads="1"/>
          </p:cNvSpPr>
          <p:nvPr/>
        </p:nvSpPr>
        <p:spPr bwMode="auto">
          <a:xfrm>
            <a:off x="5715000" y="3287713"/>
            <a:ext cx="3200400" cy="87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5.	Extend net income or net loss to Balance Sheet Debit or Credit column.</a:t>
            </a:r>
          </a:p>
        </p:txBody>
      </p:sp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5715000" y="914400"/>
            <a:ext cx="320040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1.	Extend balance sheet items to Balance Sheet columns.</a:t>
            </a:r>
          </a:p>
        </p:txBody>
      </p:sp>
      <p:pic>
        <p:nvPicPr>
          <p:cNvPr id="104452" name="Picture 4" descr="D:\C21 PowerPoint\Multi_Journal\art for blue\Ch15\Ch15-0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1" t="9239"/>
          <a:stretch>
            <a:fillRect/>
          </a:stretch>
        </p:blipFill>
        <p:spPr bwMode="auto">
          <a:xfrm>
            <a:off x="228600" y="1143000"/>
            <a:ext cx="54260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61" name="Text Box 13"/>
          <p:cNvSpPr txBox="1">
            <a:spLocks noChangeArrowheads="1"/>
          </p:cNvSpPr>
          <p:nvPr/>
        </p:nvSpPr>
        <p:spPr bwMode="auto">
          <a:xfrm>
            <a:off x="5715000" y="1447800"/>
            <a:ext cx="3200400" cy="87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2.	Extend income statement items to Income Statement columns.</a:t>
            </a: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-264895"/>
            <a:ext cx="72390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COMPLETING AN 8-COLUMN WORK SHEET</a:t>
            </a:r>
          </a:p>
        </p:txBody>
      </p:sp>
      <p:sp>
        <p:nvSpPr>
          <p:cNvPr id="104454" name="Oval 6"/>
          <p:cNvSpPr>
            <a:spLocks noChangeArrowheads="1"/>
          </p:cNvSpPr>
          <p:nvPr/>
        </p:nvSpPr>
        <p:spPr bwMode="auto">
          <a:xfrm>
            <a:off x="3810000" y="9144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2000"/>
          </a:p>
        </p:txBody>
      </p:sp>
      <p:sp>
        <p:nvSpPr>
          <p:cNvPr id="104457" name="Oval 9"/>
          <p:cNvSpPr>
            <a:spLocks noChangeArrowheads="1"/>
          </p:cNvSpPr>
          <p:nvPr/>
        </p:nvSpPr>
        <p:spPr bwMode="auto">
          <a:xfrm>
            <a:off x="4800600" y="9144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1</a:t>
            </a:r>
            <a:endParaRPr lang="en-US" sz="2000"/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5715000" y="2227263"/>
            <a:ext cx="3200400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3.	Total Income Statement and Balance Sheet columns.</a:t>
            </a:r>
          </a:p>
        </p:txBody>
      </p:sp>
      <p:sp>
        <p:nvSpPr>
          <p:cNvPr id="104463" name="Text Box 15"/>
          <p:cNvSpPr txBox="1">
            <a:spLocks noChangeArrowheads="1"/>
          </p:cNvSpPr>
          <p:nvPr/>
        </p:nvSpPr>
        <p:spPr bwMode="auto">
          <a:xfrm>
            <a:off x="5715000" y="4073525"/>
            <a:ext cx="320040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6.	Total Income Statement and  Balance Sheet columns.</a:t>
            </a:r>
          </a:p>
        </p:txBody>
      </p:sp>
      <p:sp>
        <p:nvSpPr>
          <p:cNvPr id="104464" name="Text Box 16"/>
          <p:cNvSpPr txBox="1">
            <a:spLocks noChangeArrowheads="1"/>
          </p:cNvSpPr>
          <p:nvPr/>
        </p:nvSpPr>
        <p:spPr bwMode="auto">
          <a:xfrm>
            <a:off x="5715000" y="4606925"/>
            <a:ext cx="320040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7.	Check that totals are in balance.</a:t>
            </a:r>
          </a:p>
        </p:txBody>
      </p:sp>
      <p:grpSp>
        <p:nvGrpSpPr>
          <p:cNvPr id="104468" name="Group 20"/>
          <p:cNvGrpSpPr>
            <a:grpSpLocks/>
          </p:cNvGrpSpPr>
          <p:nvPr/>
        </p:nvGrpSpPr>
        <p:grpSpPr bwMode="auto">
          <a:xfrm>
            <a:off x="914400" y="5334000"/>
            <a:ext cx="2590800" cy="381000"/>
            <a:chOff x="720" y="3360"/>
            <a:chExt cx="1632" cy="240"/>
          </a:xfrm>
        </p:grpSpPr>
        <p:sp>
          <p:nvSpPr>
            <p:cNvPr id="104467" name="Line 19"/>
            <p:cNvSpPr>
              <a:spLocks noChangeShapeType="1"/>
            </p:cNvSpPr>
            <p:nvPr/>
          </p:nvSpPr>
          <p:spPr bwMode="auto">
            <a:xfrm flipH="1">
              <a:off x="720" y="3493"/>
              <a:ext cx="1632" cy="1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55" name="Oval 7"/>
            <p:cNvSpPr>
              <a:spLocks noChangeArrowheads="1"/>
            </p:cNvSpPr>
            <p:nvPr/>
          </p:nvSpPr>
          <p:spPr bwMode="auto">
            <a:xfrm>
              <a:off x="816" y="3360"/>
              <a:ext cx="240" cy="240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4</a:t>
              </a:r>
              <a:endParaRPr lang="en-US" sz="2000"/>
            </a:p>
          </p:txBody>
        </p:sp>
      </p:grpSp>
      <p:grpSp>
        <p:nvGrpSpPr>
          <p:cNvPr id="104470" name="Group 22"/>
          <p:cNvGrpSpPr>
            <a:grpSpLocks/>
          </p:cNvGrpSpPr>
          <p:nvPr/>
        </p:nvGrpSpPr>
        <p:grpSpPr bwMode="auto">
          <a:xfrm>
            <a:off x="5562600" y="5146675"/>
            <a:ext cx="914400" cy="381000"/>
            <a:chOff x="3648" y="3242"/>
            <a:chExt cx="576" cy="240"/>
          </a:xfrm>
        </p:grpSpPr>
        <p:sp>
          <p:nvSpPr>
            <p:cNvPr id="104469" name="Line 21"/>
            <p:cNvSpPr>
              <a:spLocks noChangeShapeType="1"/>
            </p:cNvSpPr>
            <p:nvPr/>
          </p:nvSpPr>
          <p:spPr bwMode="auto">
            <a:xfrm>
              <a:off x="3648" y="3360"/>
              <a:ext cx="432" cy="1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56" name="Oval 8"/>
            <p:cNvSpPr>
              <a:spLocks noChangeArrowheads="1"/>
            </p:cNvSpPr>
            <p:nvPr/>
          </p:nvSpPr>
          <p:spPr bwMode="auto">
            <a:xfrm>
              <a:off x="3984" y="3242"/>
              <a:ext cx="240" cy="240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 sz="2000"/>
            </a:p>
          </p:txBody>
        </p:sp>
      </p:grpSp>
      <p:grpSp>
        <p:nvGrpSpPr>
          <p:cNvPr id="104472" name="Group 24"/>
          <p:cNvGrpSpPr>
            <a:grpSpLocks/>
          </p:cNvGrpSpPr>
          <p:nvPr/>
        </p:nvGrpSpPr>
        <p:grpSpPr bwMode="auto">
          <a:xfrm>
            <a:off x="5562600" y="5486400"/>
            <a:ext cx="568325" cy="533400"/>
            <a:chOff x="3648" y="3456"/>
            <a:chExt cx="358" cy="336"/>
          </a:xfrm>
        </p:grpSpPr>
        <p:sp>
          <p:nvSpPr>
            <p:cNvPr id="104471" name="Freeform 23"/>
            <p:cNvSpPr>
              <a:spLocks/>
            </p:cNvSpPr>
            <p:nvPr/>
          </p:nvSpPr>
          <p:spPr bwMode="auto">
            <a:xfrm>
              <a:off x="3648" y="3456"/>
              <a:ext cx="240" cy="240"/>
            </a:xfrm>
            <a:custGeom>
              <a:avLst/>
              <a:gdLst>
                <a:gd name="T0" fmla="*/ 0 w 240"/>
                <a:gd name="T1" fmla="*/ 0 h 240"/>
                <a:gd name="T2" fmla="*/ 240 w 240"/>
                <a:gd name="T3" fmla="*/ 0 h 240"/>
                <a:gd name="T4" fmla="*/ 240 w 240"/>
                <a:gd name="T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40">
                  <a:moveTo>
                    <a:pt x="0" y="0"/>
                  </a:moveTo>
                  <a:lnTo>
                    <a:pt x="240" y="0"/>
                  </a:lnTo>
                  <a:lnTo>
                    <a:pt x="240" y="24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53" name="Oval 5"/>
            <p:cNvSpPr>
              <a:spLocks noChangeArrowheads="1"/>
            </p:cNvSpPr>
            <p:nvPr/>
          </p:nvSpPr>
          <p:spPr bwMode="auto">
            <a:xfrm>
              <a:off x="3766" y="3552"/>
              <a:ext cx="240" cy="240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 sz="2000"/>
            </a:p>
          </p:txBody>
        </p:sp>
      </p:grpSp>
      <p:grpSp>
        <p:nvGrpSpPr>
          <p:cNvPr id="104474" name="Group 26"/>
          <p:cNvGrpSpPr>
            <a:grpSpLocks/>
          </p:cNvGrpSpPr>
          <p:nvPr/>
        </p:nvGrpSpPr>
        <p:grpSpPr bwMode="auto">
          <a:xfrm>
            <a:off x="2847975" y="5695950"/>
            <a:ext cx="657225" cy="838200"/>
            <a:chOff x="1938" y="3600"/>
            <a:chExt cx="414" cy="528"/>
          </a:xfrm>
        </p:grpSpPr>
        <p:sp>
          <p:nvSpPr>
            <p:cNvPr id="104473" name="Freeform 25"/>
            <p:cNvSpPr>
              <a:spLocks/>
            </p:cNvSpPr>
            <p:nvPr/>
          </p:nvSpPr>
          <p:spPr bwMode="auto">
            <a:xfrm>
              <a:off x="2064" y="3600"/>
              <a:ext cx="288" cy="480"/>
            </a:xfrm>
            <a:custGeom>
              <a:avLst/>
              <a:gdLst>
                <a:gd name="T0" fmla="*/ 288 w 288"/>
                <a:gd name="T1" fmla="*/ 0 h 480"/>
                <a:gd name="T2" fmla="*/ 0 w 288"/>
                <a:gd name="T3" fmla="*/ 0 h 480"/>
                <a:gd name="T4" fmla="*/ 0 w 288"/>
                <a:gd name="T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480">
                  <a:moveTo>
                    <a:pt x="288" y="0"/>
                  </a:moveTo>
                  <a:lnTo>
                    <a:pt x="0" y="0"/>
                  </a:lnTo>
                  <a:lnTo>
                    <a:pt x="0" y="48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65" name="Oval 17"/>
            <p:cNvSpPr>
              <a:spLocks noChangeArrowheads="1"/>
            </p:cNvSpPr>
            <p:nvPr/>
          </p:nvSpPr>
          <p:spPr bwMode="auto">
            <a:xfrm>
              <a:off x="1938" y="3888"/>
              <a:ext cx="240" cy="240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6</a:t>
              </a:r>
              <a:endParaRPr lang="en-US" sz="2000"/>
            </a:p>
          </p:txBody>
        </p:sp>
      </p:grpSp>
      <p:grpSp>
        <p:nvGrpSpPr>
          <p:cNvPr id="104479" name="Group 31"/>
          <p:cNvGrpSpPr>
            <a:grpSpLocks/>
          </p:cNvGrpSpPr>
          <p:nvPr/>
        </p:nvGrpSpPr>
        <p:grpSpPr bwMode="auto">
          <a:xfrm>
            <a:off x="3733800" y="5867400"/>
            <a:ext cx="1581150" cy="609600"/>
            <a:chOff x="2496" y="3696"/>
            <a:chExt cx="996" cy="384"/>
          </a:xfrm>
        </p:grpSpPr>
        <p:grpSp>
          <p:nvGrpSpPr>
            <p:cNvPr id="104478" name="Group 30"/>
            <p:cNvGrpSpPr>
              <a:grpSpLocks/>
            </p:cNvGrpSpPr>
            <p:nvPr/>
          </p:nvGrpSpPr>
          <p:grpSpPr bwMode="auto">
            <a:xfrm>
              <a:off x="2496" y="3696"/>
              <a:ext cx="996" cy="288"/>
              <a:chOff x="2496" y="3696"/>
              <a:chExt cx="996" cy="288"/>
            </a:xfrm>
          </p:grpSpPr>
          <p:sp>
            <p:nvSpPr>
              <p:cNvPr id="104475" name="Freeform 27"/>
              <p:cNvSpPr>
                <a:spLocks/>
              </p:cNvSpPr>
              <p:nvPr/>
            </p:nvSpPr>
            <p:spPr bwMode="auto">
              <a:xfrm>
                <a:off x="2496" y="3696"/>
                <a:ext cx="336" cy="144"/>
              </a:xfrm>
              <a:custGeom>
                <a:avLst/>
                <a:gdLst>
                  <a:gd name="T0" fmla="*/ 0 w 336"/>
                  <a:gd name="T1" fmla="*/ 0 h 144"/>
                  <a:gd name="T2" fmla="*/ 0 w 336"/>
                  <a:gd name="T3" fmla="*/ 144 h 144"/>
                  <a:gd name="T4" fmla="*/ 336 w 336"/>
                  <a:gd name="T5" fmla="*/ 144 h 144"/>
                  <a:gd name="T6" fmla="*/ 336 w 336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144">
                    <a:moveTo>
                      <a:pt x="0" y="0"/>
                    </a:moveTo>
                    <a:lnTo>
                      <a:pt x="0" y="144"/>
                    </a:lnTo>
                    <a:lnTo>
                      <a:pt x="336" y="144"/>
                    </a:lnTo>
                    <a:lnTo>
                      <a:pt x="336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476" name="Freeform 28"/>
              <p:cNvSpPr>
                <a:spLocks/>
              </p:cNvSpPr>
              <p:nvPr/>
            </p:nvSpPr>
            <p:spPr bwMode="auto">
              <a:xfrm>
                <a:off x="3156" y="3696"/>
                <a:ext cx="336" cy="144"/>
              </a:xfrm>
              <a:custGeom>
                <a:avLst/>
                <a:gdLst>
                  <a:gd name="T0" fmla="*/ 0 w 336"/>
                  <a:gd name="T1" fmla="*/ 0 h 144"/>
                  <a:gd name="T2" fmla="*/ 0 w 336"/>
                  <a:gd name="T3" fmla="*/ 144 h 144"/>
                  <a:gd name="T4" fmla="*/ 336 w 336"/>
                  <a:gd name="T5" fmla="*/ 144 h 144"/>
                  <a:gd name="T6" fmla="*/ 336 w 336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144">
                    <a:moveTo>
                      <a:pt x="0" y="0"/>
                    </a:moveTo>
                    <a:lnTo>
                      <a:pt x="0" y="144"/>
                    </a:lnTo>
                    <a:lnTo>
                      <a:pt x="336" y="144"/>
                    </a:lnTo>
                    <a:lnTo>
                      <a:pt x="336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477" name="Freeform 29"/>
              <p:cNvSpPr>
                <a:spLocks/>
              </p:cNvSpPr>
              <p:nvPr/>
            </p:nvSpPr>
            <p:spPr bwMode="auto">
              <a:xfrm>
                <a:off x="2730" y="3840"/>
                <a:ext cx="516" cy="144"/>
              </a:xfrm>
              <a:custGeom>
                <a:avLst/>
                <a:gdLst>
                  <a:gd name="T0" fmla="*/ 0 w 336"/>
                  <a:gd name="T1" fmla="*/ 0 h 144"/>
                  <a:gd name="T2" fmla="*/ 0 w 336"/>
                  <a:gd name="T3" fmla="*/ 144 h 144"/>
                  <a:gd name="T4" fmla="*/ 336 w 336"/>
                  <a:gd name="T5" fmla="*/ 144 h 144"/>
                  <a:gd name="T6" fmla="*/ 336 w 336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144">
                    <a:moveTo>
                      <a:pt x="0" y="0"/>
                    </a:moveTo>
                    <a:lnTo>
                      <a:pt x="0" y="144"/>
                    </a:lnTo>
                    <a:lnTo>
                      <a:pt x="336" y="144"/>
                    </a:lnTo>
                    <a:lnTo>
                      <a:pt x="336" y="0"/>
                    </a:lnTo>
                  </a:path>
                </a:pathLst>
              </a:custGeom>
              <a:noFill/>
              <a:ln w="38100" cmpd="sng">
                <a:solidFill>
                  <a:srgbClr val="CC0000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4466" name="Oval 18"/>
            <p:cNvSpPr>
              <a:spLocks noChangeArrowheads="1"/>
            </p:cNvSpPr>
            <p:nvPr/>
          </p:nvSpPr>
          <p:spPr bwMode="auto">
            <a:xfrm>
              <a:off x="2868" y="3840"/>
              <a:ext cx="240" cy="240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charset="0"/>
                </a:rPr>
                <a:t>7</a:t>
              </a:r>
              <a:endParaRPr lang="en-US" sz="2000"/>
            </a:p>
          </p:txBody>
        </p:sp>
      </p:grpSp>
      <p:sp>
        <p:nvSpPr>
          <p:cNvPr id="104480" name="Text Box 32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15-3, page 378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78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4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4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4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60" grpId="0" autoUpdateAnimBg="0"/>
      <p:bldP spid="104462" grpId="0" autoUpdateAnimBg="0"/>
      <p:bldP spid="104459" grpId="0" autoUpdateAnimBg="0"/>
      <p:bldP spid="104461" grpId="0" autoUpdateAnimBg="0"/>
      <p:bldP spid="104454" grpId="0" animBg="1" autoUpdateAnimBg="0"/>
      <p:bldP spid="104457" grpId="0" animBg="1" autoUpdateAnimBg="0"/>
      <p:bldP spid="104458" grpId="0" autoUpdateAnimBg="0"/>
      <p:bldP spid="104463" grpId="0" autoUpdateAnimBg="0"/>
      <p:bldP spid="104464" grpId="0" autoUpdateAnimBg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 10-COLUMN WORK SHEET FOR A MERCHANDISING BUSINESS (LEFT PAGE)</a:t>
            </a:r>
          </a:p>
        </p:txBody>
      </p:sp>
      <p:pic>
        <p:nvPicPr>
          <p:cNvPr id="106500" name="Picture 4" descr="D:\C21 PowerPoint\Multi_Journal\art for blue\Ch15\Ch15-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26" b="52879"/>
          <a:stretch>
            <a:fillRect/>
          </a:stretch>
        </p:blipFill>
        <p:spPr bwMode="auto">
          <a:xfrm>
            <a:off x="422275" y="1143000"/>
            <a:ext cx="67818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7239000" y="1219200"/>
            <a:ext cx="175260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1.	Record the trial balance.</a:t>
            </a: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7239000" y="1752600"/>
            <a:ext cx="175260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2.	Plan the adjustments.</a:t>
            </a:r>
          </a:p>
        </p:txBody>
      </p:sp>
      <p:sp>
        <p:nvSpPr>
          <p:cNvPr id="106503" name="Oval 7"/>
          <p:cNvSpPr>
            <a:spLocks noChangeArrowheads="1"/>
          </p:cNvSpPr>
          <p:nvPr/>
        </p:nvSpPr>
        <p:spPr bwMode="auto">
          <a:xfrm>
            <a:off x="3505200" y="19050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1</a:t>
            </a:r>
            <a:endParaRPr lang="en-US" sz="2000"/>
          </a:p>
        </p:txBody>
      </p:sp>
      <p:sp>
        <p:nvSpPr>
          <p:cNvPr id="106504" name="Oval 8"/>
          <p:cNvSpPr>
            <a:spLocks noChangeArrowheads="1"/>
          </p:cNvSpPr>
          <p:nvPr/>
        </p:nvSpPr>
        <p:spPr bwMode="auto">
          <a:xfrm>
            <a:off x="5257800" y="19050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2000"/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15-3, page 382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97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 autoUpdateAnimBg="0"/>
      <p:bldP spid="106502" grpId="0" autoUpdateAnimBg="0"/>
      <p:bldP spid="106503" grpId="0" animBg="1" autoUpdateAnimBg="0"/>
      <p:bldP spid="106504" grpId="0" animBg="1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 10-COLUMN WORK SHEET FOR A MERCHANDISING BUSINESS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8548" name="Picture 4" descr="D:\C21 PowerPoint\Multi_Journal\art for blue\Ch15\Ch15-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1" b="45755"/>
          <a:stretch>
            <a:fillRect/>
          </a:stretch>
        </p:blipFill>
        <p:spPr bwMode="auto">
          <a:xfrm>
            <a:off x="404813" y="1143000"/>
            <a:ext cx="542131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5791200" y="1219200"/>
            <a:ext cx="3200400" cy="111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3.	Extend the balances in the Trial Balance columns to the Adjusted Trial Balance columns.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5791200" y="2257425"/>
            <a:ext cx="3200400" cy="87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4.	Total, prove, and rule the Adjusted Trial Balance columns.</a:t>
            </a:r>
          </a:p>
        </p:txBody>
      </p:sp>
      <p:sp>
        <p:nvSpPr>
          <p:cNvPr id="108551" name="Oval 7"/>
          <p:cNvSpPr>
            <a:spLocks noChangeArrowheads="1"/>
          </p:cNvSpPr>
          <p:nvPr/>
        </p:nvSpPr>
        <p:spPr bwMode="auto">
          <a:xfrm>
            <a:off x="1295400" y="15240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3</a:t>
            </a:r>
            <a:endParaRPr lang="en-US" sz="2000"/>
          </a:p>
        </p:txBody>
      </p:sp>
      <p:sp>
        <p:nvSpPr>
          <p:cNvPr id="108552" name="Oval 8"/>
          <p:cNvSpPr>
            <a:spLocks noChangeArrowheads="1"/>
          </p:cNvSpPr>
          <p:nvPr/>
        </p:nvSpPr>
        <p:spPr bwMode="auto">
          <a:xfrm>
            <a:off x="228600" y="54102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4</a:t>
            </a:r>
            <a:endParaRPr lang="en-US" sz="2000"/>
          </a:p>
        </p:txBody>
      </p:sp>
      <p:sp>
        <p:nvSpPr>
          <p:cNvPr id="108553" name="Oval 9"/>
          <p:cNvSpPr>
            <a:spLocks noChangeArrowheads="1"/>
          </p:cNvSpPr>
          <p:nvPr/>
        </p:nvSpPr>
        <p:spPr bwMode="auto">
          <a:xfrm>
            <a:off x="3733800" y="14478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5</a:t>
            </a:r>
            <a:endParaRPr lang="en-US" sz="2000"/>
          </a:p>
        </p:txBody>
      </p:sp>
      <p:sp>
        <p:nvSpPr>
          <p:cNvPr id="108554" name="Oval 10"/>
          <p:cNvSpPr>
            <a:spLocks noChangeArrowheads="1"/>
          </p:cNvSpPr>
          <p:nvPr/>
        </p:nvSpPr>
        <p:spPr bwMode="auto">
          <a:xfrm>
            <a:off x="5791200" y="5791200"/>
            <a:ext cx="381000" cy="3810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charset="0"/>
              </a:rPr>
              <a:t>6</a:t>
            </a:r>
            <a:endParaRPr lang="en-US" sz="2000"/>
          </a:p>
        </p:txBody>
      </p:sp>
      <p:sp>
        <p:nvSpPr>
          <p:cNvPr id="108555" name="Text Box 11"/>
          <p:cNvSpPr txBox="1">
            <a:spLocks noChangeArrowheads="1"/>
          </p:cNvSpPr>
          <p:nvPr/>
        </p:nvSpPr>
        <p:spPr bwMode="auto">
          <a:xfrm>
            <a:off x="5791200" y="3051175"/>
            <a:ext cx="3200400" cy="136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5.	Extend the amounts in the Adjusted Trial Balance columns to the appropriate Income Statement and Balance Sheet columns.</a:t>
            </a:r>
          </a:p>
        </p:txBody>
      </p:sp>
      <p:sp>
        <p:nvSpPr>
          <p:cNvPr id="108556" name="Text Box 12"/>
          <p:cNvSpPr txBox="1">
            <a:spLocks noChangeArrowheads="1"/>
          </p:cNvSpPr>
          <p:nvPr/>
        </p:nvSpPr>
        <p:spPr bwMode="auto">
          <a:xfrm>
            <a:off x="5791200" y="4318000"/>
            <a:ext cx="2438400" cy="136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1600" b="1">
                <a:latin typeface="Arial" charset="0"/>
              </a:rPr>
              <a:t>6.	Total, prove, and rule the appropriate Income Statement and Balance Sheet columns.</a:t>
            </a:r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15-3, page 383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172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 autoUpdateAnimBg="0"/>
      <p:bldP spid="108552" grpId="0" animBg="1" autoUpdateAnimBg="0"/>
      <p:bldP spid="108553" grpId="0" animBg="1" autoUpdateAnimBg="0"/>
      <p:bldP spid="108554" grpId="0" animBg="1" autoUpdateAnimBg="0"/>
      <p:bldP spid="108555" grpId="0" autoUpdateAnimBg="0"/>
      <p:bldP spid="108556" grpId="0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1181100" y="396240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b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Financial Statements for a Partnership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92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381952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66" y="381000"/>
            <a:ext cx="4045629" cy="211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9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INCOME STATEMENT INFORMATION ON A WORK SHEET</a:t>
            </a:r>
          </a:p>
        </p:txBody>
      </p:sp>
      <p:grpSp>
        <p:nvGrpSpPr>
          <p:cNvPr id="109577" name="Group 9"/>
          <p:cNvGrpSpPr>
            <a:grpSpLocks/>
          </p:cNvGrpSpPr>
          <p:nvPr/>
        </p:nvGrpSpPr>
        <p:grpSpPr bwMode="auto">
          <a:xfrm>
            <a:off x="457200" y="1143000"/>
            <a:ext cx="8686800" cy="4724400"/>
            <a:chOff x="288" y="720"/>
            <a:chExt cx="5472" cy="2976"/>
          </a:xfrm>
        </p:grpSpPr>
        <p:pic>
          <p:nvPicPr>
            <p:cNvPr id="109572" name="Picture 4" descr="D:\C21 PowerPoint\Multi_Journal\art for blue\Ch16\Ch16-01ab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752" b="34525"/>
            <a:stretch>
              <a:fillRect/>
            </a:stretch>
          </p:blipFill>
          <p:spPr bwMode="auto">
            <a:xfrm>
              <a:off x="288" y="720"/>
              <a:ext cx="4656" cy="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9576" name="Group 8"/>
            <p:cNvGrpSpPr>
              <a:grpSpLocks/>
            </p:cNvGrpSpPr>
            <p:nvPr/>
          </p:nvGrpSpPr>
          <p:grpSpPr bwMode="auto">
            <a:xfrm>
              <a:off x="3984" y="1824"/>
              <a:ext cx="1776" cy="634"/>
              <a:chOff x="3984" y="1824"/>
              <a:chExt cx="1776" cy="634"/>
            </a:xfrm>
          </p:grpSpPr>
          <p:sp>
            <p:nvSpPr>
              <p:cNvPr id="109573" name="Line 5"/>
              <p:cNvSpPr>
                <a:spLocks noChangeShapeType="1"/>
              </p:cNvSpPr>
              <p:nvPr/>
            </p:nvSpPr>
            <p:spPr bwMode="auto">
              <a:xfrm>
                <a:off x="3984" y="1824"/>
                <a:ext cx="1584" cy="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574" name="Text Box 6"/>
              <p:cNvSpPr txBox="1">
                <a:spLocks noChangeArrowheads="1"/>
              </p:cNvSpPr>
              <p:nvPr/>
            </p:nvSpPr>
            <p:spPr bwMode="auto">
              <a:xfrm>
                <a:off x="4848" y="1824"/>
                <a:ext cx="912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000" b="1">
                    <a:latin typeface="Arial" charset="0"/>
                  </a:rPr>
                  <a:t>Copy to Income Statement</a:t>
                </a:r>
              </a:p>
            </p:txBody>
          </p:sp>
        </p:grpSp>
      </p:grp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16-1, page 392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908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FIRST TWO SECTIONS OF AN INCOME STATEMENT FOR A MERCHANDISING BUSINESS</a:t>
            </a:r>
          </a:p>
        </p:txBody>
      </p:sp>
      <p:pic>
        <p:nvPicPr>
          <p:cNvPr id="110596" name="Picture 4" descr="D:\C21 PowerPoint\Multi_Journal\art for blue\Ch16\Ch16-01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02" t="7233" b="54243"/>
          <a:stretch>
            <a:fillRect/>
          </a:stretch>
        </p:blipFill>
        <p:spPr bwMode="auto">
          <a:xfrm>
            <a:off x="1630363" y="1143000"/>
            <a:ext cx="7056437" cy="38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16-1, page 393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0599" name="Oval 7"/>
          <p:cNvSpPr>
            <a:spLocks noChangeArrowheads="1"/>
          </p:cNvSpPr>
          <p:nvPr/>
        </p:nvSpPr>
        <p:spPr bwMode="auto">
          <a:xfrm>
            <a:off x="3810000" y="1219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10600" name="Oval 8"/>
          <p:cNvSpPr>
            <a:spLocks noChangeArrowheads="1"/>
          </p:cNvSpPr>
          <p:nvPr/>
        </p:nvSpPr>
        <p:spPr bwMode="auto">
          <a:xfrm>
            <a:off x="1219200" y="3048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110602" name="Oval 10"/>
          <p:cNvSpPr>
            <a:spLocks noChangeArrowheads="1"/>
          </p:cNvSpPr>
          <p:nvPr/>
        </p:nvSpPr>
        <p:spPr bwMode="auto">
          <a:xfrm>
            <a:off x="1219200" y="2362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514350" y="5943600"/>
            <a:ext cx="6115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Prepare the merchandise sold section.</a:t>
            </a:r>
          </a:p>
        </p:txBody>
      </p:sp>
      <p:sp>
        <p:nvSpPr>
          <p:cNvPr id="110604" name="Text Box 12"/>
          <p:cNvSpPr txBox="1">
            <a:spLocks noChangeArrowheads="1"/>
          </p:cNvSpPr>
          <p:nvPr/>
        </p:nvSpPr>
        <p:spPr bwMode="auto">
          <a:xfrm>
            <a:off x="514350" y="5205413"/>
            <a:ext cx="733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income statement heading on three lines.</a:t>
            </a:r>
          </a:p>
        </p:txBody>
      </p:sp>
      <p:sp>
        <p:nvSpPr>
          <p:cNvPr id="110606" name="Text Box 14"/>
          <p:cNvSpPr txBox="1">
            <a:spLocks noChangeArrowheads="1"/>
          </p:cNvSpPr>
          <p:nvPr/>
        </p:nvSpPr>
        <p:spPr bwMode="auto">
          <a:xfrm>
            <a:off x="514350" y="5570538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Prepare the revenue section.</a:t>
            </a:r>
          </a:p>
        </p:txBody>
      </p:sp>
    </p:spTree>
    <p:extLst>
      <p:ext uri="{BB962C8B-B14F-4D97-AF65-F5344CB8AC3E}">
        <p14:creationId xmlns:p14="http://schemas.microsoft.com/office/powerpoint/2010/main" val="194444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 autoUpdateAnimBg="0"/>
      <p:bldP spid="110600" grpId="0" animBg="1" autoUpdateAnimBg="0"/>
      <p:bldP spid="110602" grpId="0" animBg="1" autoUpdateAnimBg="0"/>
      <p:bldP spid="110603" grpId="0" autoUpdateAnimBg="0"/>
      <p:bldP spid="110604" grpId="0" autoUpdateAnimBg="0"/>
      <p:bldP spid="110606" grpId="0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41" name="Text Box 25"/>
          <p:cNvSpPr txBox="1">
            <a:spLocks noChangeArrowheads="1"/>
          </p:cNvSpPr>
          <p:nvPr/>
        </p:nvSpPr>
        <p:spPr bwMode="auto">
          <a:xfrm>
            <a:off x="5867400" y="1873250"/>
            <a:ext cx="3048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Prepare the expenses section.</a:t>
            </a:r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COMPLETING AN INCOME STATEMENT FOR A MERCHANDISING BUSINESS</a:t>
            </a:r>
          </a:p>
        </p:txBody>
      </p:sp>
      <p:pic>
        <p:nvPicPr>
          <p:cNvPr id="111621" name="Picture 5" descr="D:\C21 PowerPoint\Multi_Journal\art for blue\Ch16\Ch16-0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t="833" b="41689"/>
          <a:stretch>
            <a:fillRect/>
          </a:stretch>
        </p:blipFill>
        <p:spPr bwMode="auto">
          <a:xfrm>
            <a:off x="666750" y="1143000"/>
            <a:ext cx="51244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2" name="Text Box 6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16-1, page 394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1633" name="Oval 17"/>
          <p:cNvSpPr>
            <a:spLocks noChangeArrowheads="1"/>
          </p:cNvSpPr>
          <p:nvPr/>
        </p:nvSpPr>
        <p:spPr bwMode="auto">
          <a:xfrm>
            <a:off x="5181600" y="1295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8</a:t>
            </a:r>
            <a:endParaRPr lang="en-US"/>
          </a:p>
        </p:txBody>
      </p:sp>
      <p:sp>
        <p:nvSpPr>
          <p:cNvPr id="111634" name="Oval 18"/>
          <p:cNvSpPr>
            <a:spLocks noChangeArrowheads="1"/>
          </p:cNvSpPr>
          <p:nvPr/>
        </p:nvSpPr>
        <p:spPr bwMode="auto">
          <a:xfrm>
            <a:off x="228600" y="3200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11635" name="Oval 19"/>
          <p:cNvSpPr>
            <a:spLocks noChangeArrowheads="1"/>
          </p:cNvSpPr>
          <p:nvPr/>
        </p:nvSpPr>
        <p:spPr bwMode="auto">
          <a:xfrm>
            <a:off x="2882900" y="5832475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111636" name="Oval 20"/>
          <p:cNvSpPr>
            <a:spLocks noChangeArrowheads="1"/>
          </p:cNvSpPr>
          <p:nvPr/>
        </p:nvSpPr>
        <p:spPr bwMode="auto">
          <a:xfrm>
            <a:off x="5029200" y="6207125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7</a:t>
            </a:r>
            <a:endParaRPr lang="en-US"/>
          </a:p>
        </p:txBody>
      </p:sp>
      <p:sp>
        <p:nvSpPr>
          <p:cNvPr id="111637" name="Oval 21"/>
          <p:cNvSpPr>
            <a:spLocks noChangeArrowheads="1"/>
          </p:cNvSpPr>
          <p:nvPr/>
        </p:nvSpPr>
        <p:spPr bwMode="auto">
          <a:xfrm>
            <a:off x="304800" y="3962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111638" name="Text Box 22"/>
          <p:cNvSpPr txBox="1">
            <a:spLocks noChangeArrowheads="1"/>
          </p:cNvSpPr>
          <p:nvPr/>
        </p:nvSpPr>
        <p:spPr bwMode="auto">
          <a:xfrm>
            <a:off x="5867400" y="2551113"/>
            <a:ext cx="3276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Calculate the net income.</a:t>
            </a:r>
          </a:p>
        </p:txBody>
      </p:sp>
      <p:sp>
        <p:nvSpPr>
          <p:cNvPr id="111639" name="Text Box 23"/>
          <p:cNvSpPr txBox="1">
            <a:spLocks noChangeArrowheads="1"/>
          </p:cNvSpPr>
          <p:nvPr/>
        </p:nvSpPr>
        <p:spPr bwMode="auto">
          <a:xfrm>
            <a:off x="5867400" y="1219200"/>
            <a:ext cx="2819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 Calculate the gross profit on sales.</a:t>
            </a:r>
          </a:p>
        </p:txBody>
      </p:sp>
      <p:sp>
        <p:nvSpPr>
          <p:cNvPr id="111640" name="Text Box 24"/>
          <p:cNvSpPr txBox="1">
            <a:spLocks noChangeArrowheads="1"/>
          </p:cNvSpPr>
          <p:nvPr/>
        </p:nvSpPr>
        <p:spPr bwMode="auto">
          <a:xfrm>
            <a:off x="5867400" y="3235325"/>
            <a:ext cx="342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7.	Rule double lines.</a:t>
            </a:r>
          </a:p>
        </p:txBody>
      </p:sp>
      <p:sp>
        <p:nvSpPr>
          <p:cNvPr id="111642" name="Text Box 26"/>
          <p:cNvSpPr txBox="1">
            <a:spLocks noChangeArrowheads="1"/>
          </p:cNvSpPr>
          <p:nvPr/>
        </p:nvSpPr>
        <p:spPr bwMode="auto">
          <a:xfrm>
            <a:off x="5867400" y="3597275"/>
            <a:ext cx="3124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8.	Calculate the component percentages.</a:t>
            </a:r>
          </a:p>
        </p:txBody>
      </p:sp>
    </p:spTree>
    <p:extLst>
      <p:ext uri="{BB962C8B-B14F-4D97-AF65-F5344CB8AC3E}">
        <p14:creationId xmlns:p14="http://schemas.microsoft.com/office/powerpoint/2010/main" val="366152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41" grpId="0" autoUpdateAnimBg="0"/>
      <p:bldP spid="111633" grpId="0" animBg="1" autoUpdateAnimBg="0"/>
      <p:bldP spid="111634" grpId="0" animBg="1" autoUpdateAnimBg="0"/>
      <p:bldP spid="111635" grpId="0" animBg="1" autoUpdateAnimBg="0"/>
      <p:bldP spid="111636" grpId="0" animBg="1" autoUpdateAnimBg="0"/>
      <p:bldP spid="111637" grpId="0" animBg="1" autoUpdateAnimBg="0"/>
      <p:bldP spid="111638" grpId="0" autoUpdateAnimBg="0"/>
      <p:bldP spid="111639" grpId="0" autoUpdateAnimBg="0"/>
      <p:bldP spid="111640" grpId="0" autoUpdateAnimBg="0"/>
      <p:bldP spid="111642" grpId="0" autoUpdateAnimBg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PREPARING A DISTRIBUTION OF NET INCOME STATEMENT</a:t>
            </a:r>
          </a:p>
        </p:txBody>
      </p:sp>
      <p:pic>
        <p:nvPicPr>
          <p:cNvPr id="117764" name="Picture 4" descr="D:\C21 PowerPoint\Multi_Journal\art for blue\Ch16\Ch16-0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4" b="70753"/>
          <a:stretch>
            <a:fillRect/>
          </a:stretch>
        </p:blipFill>
        <p:spPr bwMode="auto">
          <a:xfrm>
            <a:off x="450850" y="1143000"/>
            <a:ext cx="6664325" cy="34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16-3, page 402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7766" name="Oval 6"/>
          <p:cNvSpPr>
            <a:spLocks noChangeArrowheads="1"/>
          </p:cNvSpPr>
          <p:nvPr/>
        </p:nvSpPr>
        <p:spPr bwMode="auto">
          <a:xfrm>
            <a:off x="6934200" y="3387725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2438400" y="1219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17768" name="Oval 8"/>
          <p:cNvSpPr>
            <a:spLocks noChangeArrowheads="1"/>
          </p:cNvSpPr>
          <p:nvPr/>
        </p:nvSpPr>
        <p:spPr bwMode="auto">
          <a:xfrm>
            <a:off x="6934200" y="2743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117769" name="Oval 9"/>
          <p:cNvSpPr>
            <a:spLocks noChangeArrowheads="1"/>
          </p:cNvSpPr>
          <p:nvPr/>
        </p:nvSpPr>
        <p:spPr bwMode="auto">
          <a:xfrm>
            <a:off x="219075" y="3048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17770" name="Oval 10"/>
          <p:cNvSpPr>
            <a:spLocks noChangeArrowheads="1"/>
          </p:cNvSpPr>
          <p:nvPr/>
        </p:nvSpPr>
        <p:spPr bwMode="auto">
          <a:xfrm>
            <a:off x="219075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514350" y="5386388"/>
            <a:ext cx="30670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First Partner’s Share of Net Income</a:t>
            </a:r>
          </a:p>
        </p:txBody>
      </p:sp>
      <p:sp>
        <p:nvSpPr>
          <p:cNvPr id="117772" name="Text Box 12"/>
          <p:cNvSpPr txBox="1">
            <a:spLocks noChangeArrowheads="1"/>
          </p:cNvSpPr>
          <p:nvPr/>
        </p:nvSpPr>
        <p:spPr bwMode="auto">
          <a:xfrm>
            <a:off x="514350" y="46482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Heading</a:t>
            </a:r>
          </a:p>
        </p:txBody>
      </p:sp>
      <p:sp>
        <p:nvSpPr>
          <p:cNvPr id="117773" name="Text Box 13"/>
          <p:cNvSpPr txBox="1">
            <a:spLocks noChangeArrowheads="1"/>
          </p:cNvSpPr>
          <p:nvPr/>
        </p:nvSpPr>
        <p:spPr bwMode="auto">
          <a:xfrm>
            <a:off x="514350" y="6049963"/>
            <a:ext cx="3448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Second Partner’s Name</a:t>
            </a:r>
          </a:p>
        </p:txBody>
      </p:sp>
      <p:sp>
        <p:nvSpPr>
          <p:cNvPr id="117774" name="Text Box 14"/>
          <p:cNvSpPr txBox="1">
            <a:spLocks noChangeArrowheads="1"/>
          </p:cNvSpPr>
          <p:nvPr/>
        </p:nvSpPr>
        <p:spPr bwMode="auto">
          <a:xfrm>
            <a:off x="514350" y="5013325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First Partner’s Name</a:t>
            </a:r>
          </a:p>
        </p:txBody>
      </p:sp>
      <p:sp>
        <p:nvSpPr>
          <p:cNvPr id="117775" name="Text Box 15"/>
          <p:cNvSpPr txBox="1">
            <a:spLocks noChangeArrowheads="1"/>
          </p:cNvSpPr>
          <p:nvPr/>
        </p:nvSpPr>
        <p:spPr bwMode="auto">
          <a:xfrm>
            <a:off x="4095750" y="4648200"/>
            <a:ext cx="3905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Second Partner’s Share of Net Income</a:t>
            </a:r>
          </a:p>
        </p:txBody>
      </p:sp>
      <p:sp>
        <p:nvSpPr>
          <p:cNvPr id="117776" name="Text Box 16"/>
          <p:cNvSpPr txBox="1">
            <a:spLocks noChangeArrowheads="1"/>
          </p:cNvSpPr>
          <p:nvPr/>
        </p:nvSpPr>
        <p:spPr bwMode="auto">
          <a:xfrm>
            <a:off x="4095750" y="5316538"/>
            <a:ext cx="390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 </a:t>
            </a:r>
            <a:r>
              <a:rPr lang="en-US" sz="2000" b="1" i="1">
                <a:latin typeface="Arial" charset="0"/>
              </a:rPr>
              <a:t>Net Income</a:t>
            </a:r>
            <a:endParaRPr lang="en-US" sz="2000" b="1">
              <a:latin typeface="Arial" charset="0"/>
            </a:endParaRPr>
          </a:p>
        </p:txBody>
      </p:sp>
      <p:sp>
        <p:nvSpPr>
          <p:cNvPr id="117778" name="Text Box 18"/>
          <p:cNvSpPr txBox="1">
            <a:spLocks noChangeArrowheads="1"/>
          </p:cNvSpPr>
          <p:nvPr/>
        </p:nvSpPr>
        <p:spPr bwMode="auto">
          <a:xfrm>
            <a:off x="4097338" y="5673725"/>
            <a:ext cx="390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7.	Total Net Income</a:t>
            </a:r>
          </a:p>
        </p:txBody>
      </p:sp>
      <p:sp>
        <p:nvSpPr>
          <p:cNvPr id="117779" name="Text Box 19"/>
          <p:cNvSpPr txBox="1">
            <a:spLocks noChangeArrowheads="1"/>
          </p:cNvSpPr>
          <p:nvPr/>
        </p:nvSpPr>
        <p:spPr bwMode="auto">
          <a:xfrm>
            <a:off x="4095750" y="6037263"/>
            <a:ext cx="390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8.	Double Lines</a:t>
            </a:r>
          </a:p>
        </p:txBody>
      </p:sp>
      <p:sp>
        <p:nvSpPr>
          <p:cNvPr id="117780" name="Oval 20"/>
          <p:cNvSpPr>
            <a:spLocks noChangeArrowheads="1"/>
          </p:cNvSpPr>
          <p:nvPr/>
        </p:nvSpPr>
        <p:spPr bwMode="auto">
          <a:xfrm>
            <a:off x="220663" y="3657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117781" name="Oval 21"/>
          <p:cNvSpPr>
            <a:spLocks noChangeArrowheads="1"/>
          </p:cNvSpPr>
          <p:nvPr/>
        </p:nvSpPr>
        <p:spPr bwMode="auto">
          <a:xfrm>
            <a:off x="5105400" y="3733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7</a:t>
            </a:r>
            <a:endParaRPr lang="en-US"/>
          </a:p>
        </p:txBody>
      </p:sp>
      <p:sp>
        <p:nvSpPr>
          <p:cNvPr id="117782" name="Oval 22"/>
          <p:cNvSpPr>
            <a:spLocks noChangeArrowheads="1"/>
          </p:cNvSpPr>
          <p:nvPr/>
        </p:nvSpPr>
        <p:spPr bwMode="auto">
          <a:xfrm>
            <a:off x="6629400" y="4114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0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 animBg="1" autoUpdateAnimBg="0"/>
      <p:bldP spid="117767" grpId="0" animBg="1" autoUpdateAnimBg="0"/>
      <p:bldP spid="117768" grpId="0" animBg="1" autoUpdateAnimBg="0"/>
      <p:bldP spid="117769" grpId="0" animBg="1" autoUpdateAnimBg="0"/>
      <p:bldP spid="117770" grpId="0" animBg="1" autoUpdateAnimBg="0"/>
      <p:bldP spid="117771" grpId="0" autoUpdateAnimBg="0"/>
      <p:bldP spid="117772" grpId="0" autoUpdateAnimBg="0"/>
      <p:bldP spid="117773" grpId="0" autoUpdateAnimBg="0"/>
      <p:bldP spid="117774" grpId="0" autoUpdateAnimBg="0"/>
      <p:bldP spid="117775" grpId="0" autoUpdateAnimBg="0"/>
      <p:bldP spid="117776" grpId="0" autoUpdateAnimBg="0"/>
      <p:bldP spid="117778" grpId="0" autoUpdateAnimBg="0"/>
      <p:bldP spid="117779" grpId="0" autoUpdateAnimBg="0"/>
      <p:bldP spid="117780" grpId="0" animBg="1" autoUpdateAnimBg="0"/>
      <p:bldP spid="117781" grpId="0" animBg="1" autoUpdateAnimBg="0"/>
      <p:bldP spid="117782" grpId="0" animBg="1" autoUpdateAnimBg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DISTRIBUTION OF NET INCOME STATEMENT WITH UNEQUAL DISTRIBUTION OF EARNINGS</a:t>
            </a:r>
          </a:p>
        </p:txBody>
      </p:sp>
      <p:pic>
        <p:nvPicPr>
          <p:cNvPr id="118788" name="Picture 4" descr="D:\C21 PowerPoint\Multi_Journal\art for blue\Ch16\Ch16-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2" b="69815"/>
          <a:stretch>
            <a:fillRect/>
          </a:stretch>
        </p:blipFill>
        <p:spPr bwMode="auto">
          <a:xfrm>
            <a:off x="381000" y="1143000"/>
            <a:ext cx="7578725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16-3, page 403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103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8062" y="-191022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OWNERS’ EQUITY STATEMENT</a:t>
            </a:r>
          </a:p>
        </p:txBody>
      </p:sp>
      <p:pic>
        <p:nvPicPr>
          <p:cNvPr id="120836" name="Picture 4" descr="D:\C21 PowerPoint\Multi_Journal\art for blue\Ch16\Ch16-03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7" b="59488"/>
          <a:stretch>
            <a:fillRect/>
          </a:stretch>
        </p:blipFill>
        <p:spPr bwMode="auto">
          <a:xfrm>
            <a:off x="974725" y="914400"/>
            <a:ext cx="6188075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16-3, page 405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0839" name="Oval 7"/>
          <p:cNvSpPr>
            <a:spLocks noChangeArrowheads="1"/>
          </p:cNvSpPr>
          <p:nvPr/>
        </p:nvSpPr>
        <p:spPr bwMode="auto">
          <a:xfrm>
            <a:off x="2514600" y="914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120840" name="Oval 8"/>
          <p:cNvSpPr>
            <a:spLocks noChangeArrowheads="1"/>
          </p:cNvSpPr>
          <p:nvPr/>
        </p:nvSpPr>
        <p:spPr bwMode="auto">
          <a:xfrm>
            <a:off x="533400" y="3048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20842" name="Oval 10"/>
          <p:cNvSpPr>
            <a:spLocks noChangeArrowheads="1"/>
          </p:cNvSpPr>
          <p:nvPr/>
        </p:nvSpPr>
        <p:spPr bwMode="auto">
          <a:xfrm>
            <a:off x="533400" y="1676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120853" name="Text Box 21"/>
          <p:cNvSpPr txBox="1">
            <a:spLocks noChangeArrowheads="1"/>
          </p:cNvSpPr>
          <p:nvPr/>
        </p:nvSpPr>
        <p:spPr bwMode="auto">
          <a:xfrm>
            <a:off x="514350" y="5737225"/>
            <a:ext cx="30670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First Partner’s Ending Capital</a:t>
            </a:r>
          </a:p>
        </p:txBody>
      </p:sp>
      <p:sp>
        <p:nvSpPr>
          <p:cNvPr id="120854" name="Text Box 22"/>
          <p:cNvSpPr txBox="1">
            <a:spLocks noChangeArrowheads="1"/>
          </p:cNvSpPr>
          <p:nvPr/>
        </p:nvSpPr>
        <p:spPr bwMode="auto">
          <a:xfrm>
            <a:off x="514350" y="4999038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Heading</a:t>
            </a:r>
          </a:p>
        </p:txBody>
      </p:sp>
      <p:sp>
        <p:nvSpPr>
          <p:cNvPr id="120855" name="Text Box 23"/>
          <p:cNvSpPr txBox="1">
            <a:spLocks noChangeArrowheads="1"/>
          </p:cNvSpPr>
          <p:nvPr/>
        </p:nvSpPr>
        <p:spPr bwMode="auto">
          <a:xfrm>
            <a:off x="514350" y="6400800"/>
            <a:ext cx="3448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Second Partner’s Name</a:t>
            </a:r>
          </a:p>
        </p:txBody>
      </p:sp>
      <p:sp>
        <p:nvSpPr>
          <p:cNvPr id="120856" name="Text Box 24"/>
          <p:cNvSpPr txBox="1">
            <a:spLocks noChangeArrowheads="1"/>
          </p:cNvSpPr>
          <p:nvPr/>
        </p:nvSpPr>
        <p:spPr bwMode="auto">
          <a:xfrm>
            <a:off x="514350" y="5364163"/>
            <a:ext cx="428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First Partner’s Name</a:t>
            </a:r>
          </a:p>
        </p:txBody>
      </p:sp>
      <p:sp>
        <p:nvSpPr>
          <p:cNvPr id="120857" name="Text Box 25"/>
          <p:cNvSpPr txBox="1">
            <a:spLocks noChangeArrowheads="1"/>
          </p:cNvSpPr>
          <p:nvPr/>
        </p:nvSpPr>
        <p:spPr bwMode="auto">
          <a:xfrm>
            <a:off x="4095750" y="4999038"/>
            <a:ext cx="3371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Second Partner’s Ending Capital</a:t>
            </a:r>
          </a:p>
        </p:txBody>
      </p:sp>
      <p:sp>
        <p:nvSpPr>
          <p:cNvPr id="120858" name="Text Box 26"/>
          <p:cNvSpPr txBox="1">
            <a:spLocks noChangeArrowheads="1"/>
          </p:cNvSpPr>
          <p:nvPr/>
        </p:nvSpPr>
        <p:spPr bwMode="auto">
          <a:xfrm>
            <a:off x="4095750" y="5667375"/>
            <a:ext cx="390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 dirty="0">
                <a:latin typeface="Arial" charset="0"/>
              </a:rPr>
              <a:t>6. Total Owners’ Equity</a:t>
            </a:r>
          </a:p>
        </p:txBody>
      </p:sp>
      <p:sp>
        <p:nvSpPr>
          <p:cNvPr id="120859" name="Text Box 27"/>
          <p:cNvSpPr txBox="1">
            <a:spLocks noChangeArrowheads="1"/>
          </p:cNvSpPr>
          <p:nvPr/>
        </p:nvSpPr>
        <p:spPr bwMode="auto">
          <a:xfrm>
            <a:off x="4097338" y="6024563"/>
            <a:ext cx="390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7.	 Double Lines</a:t>
            </a:r>
          </a:p>
        </p:txBody>
      </p:sp>
      <p:sp>
        <p:nvSpPr>
          <p:cNvPr id="120861" name="Oval 29"/>
          <p:cNvSpPr>
            <a:spLocks noChangeArrowheads="1"/>
          </p:cNvSpPr>
          <p:nvPr/>
        </p:nvSpPr>
        <p:spPr bwMode="auto">
          <a:xfrm>
            <a:off x="4419600" y="4378325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120862" name="Oval 30"/>
          <p:cNvSpPr>
            <a:spLocks noChangeArrowheads="1"/>
          </p:cNvSpPr>
          <p:nvPr/>
        </p:nvSpPr>
        <p:spPr bwMode="auto">
          <a:xfrm>
            <a:off x="6858000" y="4724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7</a:t>
            </a:r>
            <a:endParaRPr lang="en-US"/>
          </a:p>
        </p:txBody>
      </p:sp>
      <p:grpSp>
        <p:nvGrpSpPr>
          <p:cNvPr id="120865" name="Group 33"/>
          <p:cNvGrpSpPr>
            <a:grpSpLocks/>
          </p:cNvGrpSpPr>
          <p:nvPr/>
        </p:nvGrpSpPr>
        <p:grpSpPr bwMode="auto">
          <a:xfrm>
            <a:off x="7010400" y="2836863"/>
            <a:ext cx="1295400" cy="533400"/>
            <a:chOff x="4416" y="1787"/>
            <a:chExt cx="816" cy="336"/>
          </a:xfrm>
        </p:grpSpPr>
        <p:sp>
          <p:nvSpPr>
            <p:cNvPr id="120863" name="Line 31"/>
            <p:cNvSpPr>
              <a:spLocks noChangeShapeType="1"/>
            </p:cNvSpPr>
            <p:nvPr/>
          </p:nvSpPr>
          <p:spPr bwMode="auto">
            <a:xfrm>
              <a:off x="4416" y="1968"/>
              <a:ext cx="528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1" name="Oval 9"/>
            <p:cNvSpPr>
              <a:spLocks noChangeArrowheads="1"/>
            </p:cNvSpPr>
            <p:nvPr/>
          </p:nvSpPr>
          <p:spPr bwMode="auto">
            <a:xfrm>
              <a:off x="4896" y="1787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3</a:t>
              </a:r>
              <a:endParaRPr lang="en-US"/>
            </a:p>
          </p:txBody>
        </p:sp>
      </p:grpSp>
      <p:grpSp>
        <p:nvGrpSpPr>
          <p:cNvPr id="120866" name="Group 34"/>
          <p:cNvGrpSpPr>
            <a:grpSpLocks/>
          </p:cNvGrpSpPr>
          <p:nvPr/>
        </p:nvGrpSpPr>
        <p:grpSpPr bwMode="auto">
          <a:xfrm>
            <a:off x="7010400" y="4156075"/>
            <a:ext cx="1295400" cy="533400"/>
            <a:chOff x="4416" y="2618"/>
            <a:chExt cx="816" cy="336"/>
          </a:xfrm>
        </p:grpSpPr>
        <p:sp>
          <p:nvSpPr>
            <p:cNvPr id="120864" name="Line 32"/>
            <p:cNvSpPr>
              <a:spLocks noChangeShapeType="1"/>
            </p:cNvSpPr>
            <p:nvPr/>
          </p:nvSpPr>
          <p:spPr bwMode="auto">
            <a:xfrm>
              <a:off x="4416" y="2795"/>
              <a:ext cx="528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38" name="Oval 6"/>
            <p:cNvSpPr>
              <a:spLocks noChangeArrowheads="1"/>
            </p:cNvSpPr>
            <p:nvPr/>
          </p:nvSpPr>
          <p:spPr bwMode="auto">
            <a:xfrm>
              <a:off x="4896" y="2618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008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20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9" grpId="0" animBg="1" autoUpdateAnimBg="0"/>
      <p:bldP spid="120840" grpId="0" animBg="1" autoUpdateAnimBg="0"/>
      <p:bldP spid="120842" grpId="0" animBg="1" autoUpdateAnimBg="0"/>
      <p:bldP spid="120853" grpId="0" autoUpdateAnimBg="0"/>
      <p:bldP spid="120854" grpId="0" autoUpdateAnimBg="0"/>
      <p:bldP spid="120855" grpId="0" autoUpdateAnimBg="0"/>
      <p:bldP spid="120856" grpId="0" autoUpdateAnimBg="0"/>
      <p:bldP spid="120857" grpId="0" autoUpdateAnimBg="0"/>
      <p:bldP spid="120858" grpId="0" autoUpdateAnimBg="0"/>
      <p:bldP spid="120859" grpId="0" autoUpdateAnimBg="0"/>
      <p:bldP spid="120861" grpId="0" animBg="1" autoUpdateAnimBg="0"/>
      <p:bldP spid="120862" grpId="0" animBg="1" autoUpdateAnimBg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OWNERS’ EQUITY STATEMENT WITH AN ADDITIONAL INVESTMENT AND A NET LOSS</a:t>
            </a:r>
          </a:p>
        </p:txBody>
      </p:sp>
      <p:pic>
        <p:nvPicPr>
          <p:cNvPr id="121860" name="Picture 4" descr="D:\C21 PowerPoint\Multi_Journal\art for blue\Ch16\Ch16-0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8" b="50331"/>
          <a:stretch>
            <a:fillRect/>
          </a:stretch>
        </p:blipFill>
        <p:spPr bwMode="auto">
          <a:xfrm>
            <a:off x="454025" y="1143000"/>
            <a:ext cx="6124575" cy="510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16-3, page 406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490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2390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BALANCE SHEET INFORMATION ON A WORK SHEET</a:t>
            </a:r>
          </a:p>
        </p:txBody>
      </p:sp>
      <p:pic>
        <p:nvPicPr>
          <p:cNvPr id="123908" name="Picture 4" descr="D:\C21 PowerPoint\Multi_Journal\art for blue\Ch16\Ch16-04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4" b="53050"/>
          <a:stretch>
            <a:fillRect/>
          </a:stretch>
        </p:blipFill>
        <p:spPr bwMode="auto">
          <a:xfrm>
            <a:off x="457200" y="1143000"/>
            <a:ext cx="7431088" cy="430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16-4, page 408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696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73" name="Text Box 21"/>
          <p:cNvSpPr txBox="1">
            <a:spLocks noChangeArrowheads="1"/>
          </p:cNvSpPr>
          <p:nvPr/>
        </p:nvSpPr>
        <p:spPr bwMode="auto">
          <a:xfrm>
            <a:off x="5867400" y="1736725"/>
            <a:ext cx="304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	Total the liabilities and owners’ equity sections.</a:t>
            </a:r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COMPLETING A BALANCE SHEET FOR A MERCHANDISING BUSINESS</a:t>
            </a:r>
          </a:p>
        </p:txBody>
      </p:sp>
      <p:pic>
        <p:nvPicPr>
          <p:cNvPr id="125956" name="Picture 4" descr="D:\C21 PowerPoint\Multi_Journal\art for blue\Ch16\Ch16-04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4" b="40218"/>
          <a:stretch>
            <a:fillRect/>
          </a:stretch>
        </p:blipFill>
        <p:spPr bwMode="auto">
          <a:xfrm>
            <a:off x="460375" y="1143000"/>
            <a:ext cx="4835525" cy="553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62" name="Oval 10"/>
          <p:cNvSpPr>
            <a:spLocks noChangeArrowheads="1"/>
          </p:cNvSpPr>
          <p:nvPr/>
        </p:nvSpPr>
        <p:spPr bwMode="auto">
          <a:xfrm>
            <a:off x="76200" y="5867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125971" name="Text Box 19"/>
          <p:cNvSpPr txBox="1">
            <a:spLocks noChangeArrowheads="1"/>
          </p:cNvSpPr>
          <p:nvPr/>
        </p:nvSpPr>
        <p:spPr bwMode="auto">
          <a:xfrm>
            <a:off x="5867400" y="2701925"/>
            <a:ext cx="2971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Verify the accuracy by comparing totals. </a:t>
            </a:r>
          </a:p>
        </p:txBody>
      </p:sp>
      <p:sp>
        <p:nvSpPr>
          <p:cNvPr id="125972" name="Text Box 20"/>
          <p:cNvSpPr txBox="1">
            <a:spLocks noChangeArrowheads="1"/>
          </p:cNvSpPr>
          <p:nvPr/>
        </p:nvSpPr>
        <p:spPr bwMode="auto">
          <a:xfrm>
            <a:off x="5867400" y="1066800"/>
            <a:ext cx="320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 Prepare the owners’ equity section.</a:t>
            </a:r>
          </a:p>
        </p:txBody>
      </p:sp>
      <p:sp>
        <p:nvSpPr>
          <p:cNvPr id="125974" name="Text Box 22"/>
          <p:cNvSpPr txBox="1">
            <a:spLocks noChangeArrowheads="1"/>
          </p:cNvSpPr>
          <p:nvPr/>
        </p:nvSpPr>
        <p:spPr bwMode="auto">
          <a:xfrm>
            <a:off x="5867400" y="3370263"/>
            <a:ext cx="3354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7.	Rule double lines.</a:t>
            </a:r>
          </a:p>
        </p:txBody>
      </p:sp>
      <p:grpSp>
        <p:nvGrpSpPr>
          <p:cNvPr id="125984" name="Group 32"/>
          <p:cNvGrpSpPr>
            <a:grpSpLocks/>
          </p:cNvGrpSpPr>
          <p:nvPr/>
        </p:nvGrpSpPr>
        <p:grpSpPr bwMode="auto">
          <a:xfrm>
            <a:off x="2743200" y="6096000"/>
            <a:ext cx="1676400" cy="533400"/>
            <a:chOff x="1728" y="3840"/>
            <a:chExt cx="1056" cy="336"/>
          </a:xfrm>
        </p:grpSpPr>
        <p:sp>
          <p:nvSpPr>
            <p:cNvPr id="125981" name="Line 29"/>
            <p:cNvSpPr>
              <a:spLocks noChangeShapeType="1"/>
            </p:cNvSpPr>
            <p:nvPr/>
          </p:nvSpPr>
          <p:spPr bwMode="auto">
            <a:xfrm flipH="1">
              <a:off x="1728" y="4017"/>
              <a:ext cx="105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65" name="Oval 13"/>
            <p:cNvSpPr>
              <a:spLocks noChangeArrowheads="1"/>
            </p:cNvSpPr>
            <p:nvPr/>
          </p:nvSpPr>
          <p:spPr bwMode="auto">
            <a:xfrm>
              <a:off x="1920" y="3840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5</a:t>
              </a:r>
              <a:endParaRPr lang="en-US"/>
            </a:p>
          </p:txBody>
        </p:sp>
      </p:grpSp>
      <p:grpSp>
        <p:nvGrpSpPr>
          <p:cNvPr id="125985" name="Group 33"/>
          <p:cNvGrpSpPr>
            <a:grpSpLocks/>
          </p:cNvGrpSpPr>
          <p:nvPr/>
        </p:nvGrpSpPr>
        <p:grpSpPr bwMode="auto">
          <a:xfrm>
            <a:off x="5181600" y="3411538"/>
            <a:ext cx="803275" cy="2971800"/>
            <a:chOff x="3264" y="2149"/>
            <a:chExt cx="506" cy="1872"/>
          </a:xfrm>
        </p:grpSpPr>
        <p:sp>
          <p:nvSpPr>
            <p:cNvPr id="125977" name="Freeform 25"/>
            <p:cNvSpPr>
              <a:spLocks/>
            </p:cNvSpPr>
            <p:nvPr/>
          </p:nvSpPr>
          <p:spPr bwMode="auto">
            <a:xfrm>
              <a:off x="3264" y="2149"/>
              <a:ext cx="336" cy="1872"/>
            </a:xfrm>
            <a:custGeom>
              <a:avLst/>
              <a:gdLst>
                <a:gd name="T0" fmla="*/ 0 w 768"/>
                <a:gd name="T1" fmla="*/ 0 h 1872"/>
                <a:gd name="T2" fmla="*/ 768 w 768"/>
                <a:gd name="T3" fmla="*/ 0 h 1872"/>
                <a:gd name="T4" fmla="*/ 768 w 768"/>
                <a:gd name="T5" fmla="*/ 1872 h 1872"/>
                <a:gd name="T6" fmla="*/ 0 w 768"/>
                <a:gd name="T7" fmla="*/ 1872 h 1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8" h="1872">
                  <a:moveTo>
                    <a:pt x="0" y="0"/>
                  </a:moveTo>
                  <a:lnTo>
                    <a:pt x="768" y="0"/>
                  </a:lnTo>
                  <a:lnTo>
                    <a:pt x="768" y="1872"/>
                  </a:lnTo>
                  <a:lnTo>
                    <a:pt x="0" y="1872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63" name="Oval 11"/>
            <p:cNvSpPr>
              <a:spLocks noChangeArrowheads="1"/>
            </p:cNvSpPr>
            <p:nvPr/>
          </p:nvSpPr>
          <p:spPr bwMode="auto">
            <a:xfrm>
              <a:off x="3434" y="2917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6</a:t>
              </a:r>
              <a:endParaRPr lang="en-US"/>
            </a:p>
          </p:txBody>
        </p:sp>
      </p:grpSp>
      <p:grpSp>
        <p:nvGrpSpPr>
          <p:cNvPr id="125991" name="Group 39"/>
          <p:cNvGrpSpPr>
            <a:grpSpLocks/>
          </p:cNvGrpSpPr>
          <p:nvPr/>
        </p:nvGrpSpPr>
        <p:grpSpPr bwMode="auto">
          <a:xfrm>
            <a:off x="2667000" y="3200400"/>
            <a:ext cx="3811588" cy="3540125"/>
            <a:chOff x="1680" y="2016"/>
            <a:chExt cx="2401" cy="2230"/>
          </a:xfrm>
        </p:grpSpPr>
        <p:grpSp>
          <p:nvGrpSpPr>
            <p:cNvPr id="125988" name="Group 36"/>
            <p:cNvGrpSpPr>
              <a:grpSpLocks/>
            </p:cNvGrpSpPr>
            <p:nvPr/>
          </p:nvGrpSpPr>
          <p:grpSpPr bwMode="auto">
            <a:xfrm>
              <a:off x="3264" y="3910"/>
              <a:ext cx="817" cy="336"/>
              <a:chOff x="3264" y="3910"/>
              <a:chExt cx="817" cy="336"/>
            </a:xfrm>
          </p:grpSpPr>
          <p:sp>
            <p:nvSpPr>
              <p:cNvPr id="125980" name="Line 28"/>
              <p:cNvSpPr>
                <a:spLocks noChangeShapeType="1"/>
              </p:cNvSpPr>
              <p:nvPr/>
            </p:nvSpPr>
            <p:spPr bwMode="auto">
              <a:xfrm>
                <a:off x="3264" y="4091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64" name="Oval 12"/>
              <p:cNvSpPr>
                <a:spLocks noChangeArrowheads="1"/>
              </p:cNvSpPr>
              <p:nvPr/>
            </p:nvSpPr>
            <p:spPr bwMode="auto">
              <a:xfrm>
                <a:off x="3745" y="3910"/>
                <a:ext cx="336" cy="336"/>
              </a:xfrm>
              <a:prstGeom prst="ellipse">
                <a:avLst/>
              </a:prstGeom>
              <a:solidFill>
                <a:srgbClr val="CC0000"/>
              </a:solidFill>
              <a:ln w="381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  <a:latin typeface="Arial" charset="0"/>
                  </a:rPr>
                  <a:t>7</a:t>
                </a:r>
                <a:endParaRPr lang="en-US"/>
              </a:p>
            </p:txBody>
          </p:sp>
        </p:grpSp>
        <p:grpSp>
          <p:nvGrpSpPr>
            <p:cNvPr id="125989" name="Group 37"/>
            <p:cNvGrpSpPr>
              <a:grpSpLocks/>
            </p:cNvGrpSpPr>
            <p:nvPr/>
          </p:nvGrpSpPr>
          <p:grpSpPr bwMode="auto">
            <a:xfrm>
              <a:off x="1680" y="2016"/>
              <a:ext cx="624" cy="336"/>
              <a:chOff x="1680" y="2016"/>
              <a:chExt cx="624" cy="336"/>
            </a:xfrm>
          </p:grpSpPr>
          <p:sp>
            <p:nvSpPr>
              <p:cNvPr id="125986" name="Line 34"/>
              <p:cNvSpPr>
                <a:spLocks noChangeShapeType="1"/>
              </p:cNvSpPr>
              <p:nvPr/>
            </p:nvSpPr>
            <p:spPr bwMode="auto">
              <a:xfrm flipH="1">
                <a:off x="1728" y="2197"/>
                <a:ext cx="576" cy="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87" name="Oval 35"/>
              <p:cNvSpPr>
                <a:spLocks noChangeArrowheads="1"/>
              </p:cNvSpPr>
              <p:nvPr/>
            </p:nvSpPr>
            <p:spPr bwMode="auto">
              <a:xfrm>
                <a:off x="1680" y="2016"/>
                <a:ext cx="336" cy="336"/>
              </a:xfrm>
              <a:prstGeom prst="ellipse">
                <a:avLst/>
              </a:prstGeom>
              <a:solidFill>
                <a:srgbClr val="CC0000"/>
              </a:solidFill>
              <a:ln w="3810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  <a:latin typeface="Arial" charset="0"/>
                  </a:rPr>
                  <a:t>7</a:t>
                </a:r>
                <a:endParaRPr lang="en-US"/>
              </a:p>
            </p:txBody>
          </p:sp>
        </p:grpSp>
      </p:grpSp>
      <p:sp>
        <p:nvSpPr>
          <p:cNvPr id="125990" name="Text Box 38"/>
          <p:cNvSpPr txBox="1">
            <a:spLocks noChangeArrowheads="1"/>
          </p:cNvSpPr>
          <p:nvPr/>
        </p:nvSpPr>
        <p:spPr bwMode="auto">
          <a:xfrm>
            <a:off x="7346950" y="6172200"/>
            <a:ext cx="180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16-4, page 410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062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5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5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25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73" grpId="0" autoUpdateAnimBg="0"/>
      <p:bldP spid="125962" grpId="0" animBg="1" autoUpdateAnimBg="0"/>
      <p:bldP spid="125971" grpId="0" autoUpdateAnimBg="0"/>
      <p:bldP spid="125972" grpId="0" autoUpdateAnimBg="0"/>
      <p:bldP spid="125974" grpId="0" autoUpdateAnimBg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Shape 1039"/>
          <p:cNvSpPr txBox="1">
            <a:spLocks noGrp="1"/>
          </p:cNvSpPr>
          <p:nvPr>
            <p:ph type="title"/>
          </p:nvPr>
        </p:nvSpPr>
        <p:spPr>
          <a:xfrm>
            <a:off x="1243729" y="171841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95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HEADING OF AN INCOME STATEMENT</a:t>
            </a:r>
          </a:p>
        </p:txBody>
      </p:sp>
      <p:sp>
        <p:nvSpPr>
          <p:cNvPr id="1048" name="Shape 104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102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0" name="Shape 1040" descr="D:\C21 PowerPoint\Multi_Journal\art for blue\Ch08\Ch08-01b.jpg"/>
          <p:cNvPicPr preferRelativeResize="0"/>
          <p:nvPr/>
        </p:nvPicPr>
        <p:blipFill rotWithShape="1">
          <a:blip r:embed="rId3">
            <a:alphaModFix/>
          </a:blip>
          <a:srcRect l="42856" b="82027"/>
          <a:stretch/>
        </p:blipFill>
        <p:spPr>
          <a:xfrm>
            <a:off x="471054" y="1343025"/>
            <a:ext cx="8229600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Shape 1041"/>
          <p:cNvSpPr/>
          <p:nvPr/>
        </p:nvSpPr>
        <p:spPr>
          <a:xfrm>
            <a:off x="2590800" y="14478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042" name="Shape 1042"/>
          <p:cNvSpPr/>
          <p:nvPr/>
        </p:nvSpPr>
        <p:spPr>
          <a:xfrm>
            <a:off x="990600" y="25146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043" name="Shape 1043"/>
          <p:cNvSpPr/>
          <p:nvPr/>
        </p:nvSpPr>
        <p:spPr>
          <a:xfrm>
            <a:off x="1790700" y="19812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044" name="Shape 1044"/>
          <p:cNvSpPr txBox="1"/>
          <p:nvPr/>
        </p:nvSpPr>
        <p:spPr>
          <a:xfrm>
            <a:off x="514350" y="4167187"/>
            <a:ext cx="474345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	Date of Report</a:t>
            </a:r>
          </a:p>
        </p:txBody>
      </p:sp>
      <p:sp>
        <p:nvSpPr>
          <p:cNvPr id="1045" name="Shape 1045"/>
          <p:cNvSpPr txBox="1"/>
          <p:nvPr/>
        </p:nvSpPr>
        <p:spPr>
          <a:xfrm>
            <a:off x="514350" y="3429000"/>
            <a:ext cx="28194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Name of Company</a:t>
            </a:r>
          </a:p>
        </p:txBody>
      </p:sp>
      <p:sp>
        <p:nvSpPr>
          <p:cNvPr id="1046" name="Shape 1046"/>
          <p:cNvSpPr txBox="1"/>
          <p:nvPr/>
        </p:nvSpPr>
        <p:spPr>
          <a:xfrm>
            <a:off x="514350" y="3794125"/>
            <a:ext cx="398144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	Name of Report</a:t>
            </a:r>
          </a:p>
        </p:txBody>
      </p:sp>
      <p:sp>
        <p:nvSpPr>
          <p:cNvPr id="1047" name="Shape 1047"/>
          <p:cNvSpPr txBox="1"/>
          <p:nvPr/>
        </p:nvSpPr>
        <p:spPr>
          <a:xfrm>
            <a:off x="7431088" y="6172200"/>
            <a:ext cx="1716086" cy="2746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sz="1200" b="1"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rPr>
              <a:t>Lesson 8-1, page 182</a:t>
            </a:r>
          </a:p>
        </p:txBody>
      </p:sp>
    </p:spTree>
    <p:extLst>
      <p:ext uri="{BB962C8B-B14F-4D97-AF65-F5344CB8AC3E}">
        <p14:creationId xmlns:p14="http://schemas.microsoft.com/office/powerpoint/2010/main" val="305694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Shape 11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HEADING OF A BALANCE SHEET</a:t>
            </a:r>
          </a:p>
        </p:txBody>
      </p:sp>
      <p:sp>
        <p:nvSpPr>
          <p:cNvPr id="1142" name="Shape 114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103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4" name="Shape 1134" descr="D:\C21 PowerPoint\Multi_Journal\art for blue\Ch08\Ch08-02b.jpg"/>
          <p:cNvPicPr preferRelativeResize="0"/>
          <p:nvPr/>
        </p:nvPicPr>
        <p:blipFill rotWithShape="1">
          <a:blip r:embed="rId3">
            <a:alphaModFix/>
          </a:blip>
          <a:srcRect l="46571" b="83752"/>
          <a:stretch/>
        </p:blipFill>
        <p:spPr>
          <a:xfrm>
            <a:off x="457200" y="1143000"/>
            <a:ext cx="8229600" cy="2414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Shape 1135"/>
          <p:cNvSpPr txBox="1"/>
          <p:nvPr/>
        </p:nvSpPr>
        <p:spPr>
          <a:xfrm>
            <a:off x="7431088" y="6172200"/>
            <a:ext cx="1716086" cy="2746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sz="1200" b="1"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rPr>
              <a:t>Lesson 8-2, page 187</a:t>
            </a:r>
          </a:p>
        </p:txBody>
      </p:sp>
      <p:sp>
        <p:nvSpPr>
          <p:cNvPr id="1136" name="Shape 1136"/>
          <p:cNvSpPr/>
          <p:nvPr/>
        </p:nvSpPr>
        <p:spPr>
          <a:xfrm>
            <a:off x="2743200" y="14478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137" name="Shape 1137"/>
          <p:cNvSpPr/>
          <p:nvPr/>
        </p:nvSpPr>
        <p:spPr>
          <a:xfrm>
            <a:off x="2438400" y="2743200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138" name="Shape 1138"/>
          <p:cNvSpPr/>
          <p:nvPr/>
        </p:nvSpPr>
        <p:spPr>
          <a:xfrm>
            <a:off x="2590800" y="2092325"/>
            <a:ext cx="533399" cy="533399"/>
          </a:xfrm>
          <a:prstGeom prst="ellipse">
            <a:avLst/>
          </a:prstGeom>
          <a:solidFill>
            <a:srgbClr val="CC0000"/>
          </a:solidFill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139" name="Shape 1139"/>
          <p:cNvSpPr txBox="1"/>
          <p:nvPr/>
        </p:nvSpPr>
        <p:spPr>
          <a:xfrm>
            <a:off x="514350" y="4419600"/>
            <a:ext cx="474345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	Date of Report</a:t>
            </a:r>
          </a:p>
        </p:txBody>
      </p:sp>
      <p:sp>
        <p:nvSpPr>
          <p:cNvPr id="1140" name="Shape 1140"/>
          <p:cNvSpPr txBox="1"/>
          <p:nvPr/>
        </p:nvSpPr>
        <p:spPr>
          <a:xfrm>
            <a:off x="514350" y="3681412"/>
            <a:ext cx="28194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Name of Company</a:t>
            </a:r>
          </a:p>
        </p:txBody>
      </p:sp>
      <p:sp>
        <p:nvSpPr>
          <p:cNvPr id="1141" name="Shape 1141"/>
          <p:cNvSpPr txBox="1"/>
          <p:nvPr/>
        </p:nvSpPr>
        <p:spPr>
          <a:xfrm>
            <a:off x="514350" y="4046537"/>
            <a:ext cx="398144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	Name of Report</a:t>
            </a:r>
          </a:p>
        </p:txBody>
      </p:sp>
    </p:spTree>
    <p:extLst>
      <p:ext uri="{BB962C8B-B14F-4D97-AF65-F5344CB8AC3E}">
        <p14:creationId xmlns:p14="http://schemas.microsoft.com/office/powerpoint/2010/main" val="79509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600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1295400" y="1752600"/>
            <a:ext cx="7467600" cy="4419600"/>
          </a:xfrm>
        </p:spPr>
        <p:txBody>
          <a:bodyPr>
            <a:normAutofit fontScale="62500" lnSpcReduction="20000"/>
          </a:bodyPr>
          <a:lstStyle/>
          <a:p>
            <a:pPr marL="203200" indent="0">
              <a:buNone/>
            </a:pPr>
            <a:r>
              <a:rPr lang="en-US" dirty="0" smtClean="0"/>
              <a:t>Chapter 9</a:t>
            </a:r>
          </a:p>
          <a:p>
            <a:pPr marL="203200" indent="0">
              <a:buNone/>
            </a:pPr>
            <a:endParaRPr lang="en-US" dirty="0" smtClean="0"/>
          </a:p>
          <a:p>
            <a:r>
              <a:rPr lang="en-US" dirty="0"/>
              <a:t>Adjusting entries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Permanent accounts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Temporary accounts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Closing entries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Post-closing trial balance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Accounting cycle </a:t>
            </a:r>
          </a:p>
          <a:p>
            <a:pPr marL="20320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104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501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600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1295400" y="1752600"/>
            <a:ext cx="7467600" cy="4419600"/>
          </a:xfrm>
        </p:spPr>
        <p:txBody>
          <a:bodyPr>
            <a:normAutofit fontScale="77500" lnSpcReduction="20000"/>
          </a:bodyPr>
          <a:lstStyle/>
          <a:p>
            <a:pPr marL="203200" indent="0">
              <a:buNone/>
            </a:pPr>
            <a:r>
              <a:rPr lang="en-US" dirty="0" smtClean="0"/>
              <a:t>Chapter 10</a:t>
            </a:r>
          </a:p>
          <a:p>
            <a:pPr marL="203200" indent="0">
              <a:buNone/>
            </a:pPr>
            <a:endParaRPr lang="en-US" dirty="0" smtClean="0"/>
          </a:p>
          <a:p>
            <a:pPr marL="203200" indent="0">
              <a:buNone/>
            </a:pPr>
            <a:r>
              <a:rPr lang="en-US" dirty="0" smtClean="0"/>
              <a:t>Partnership </a:t>
            </a:r>
            <a:r>
              <a:rPr lang="en-US" dirty="0"/>
              <a:t>partner </a:t>
            </a:r>
            <a:br>
              <a:rPr lang="en-US" dirty="0"/>
            </a:br>
            <a:r>
              <a:rPr lang="en-US" dirty="0" smtClean="0"/>
              <a:t>Merchandising </a:t>
            </a:r>
            <a:r>
              <a:rPr lang="en-US" dirty="0"/>
              <a:t>business </a:t>
            </a:r>
            <a:br>
              <a:rPr lang="en-US" dirty="0"/>
            </a:br>
            <a:r>
              <a:rPr lang="en-US" dirty="0" smtClean="0"/>
              <a:t>Retail </a:t>
            </a:r>
            <a:r>
              <a:rPr lang="en-US" dirty="0"/>
              <a:t>merchandising business </a:t>
            </a:r>
            <a:br>
              <a:rPr lang="en-US" dirty="0"/>
            </a:br>
            <a:r>
              <a:rPr lang="en-US" dirty="0" smtClean="0"/>
              <a:t>Merchandise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Wholesale </a:t>
            </a:r>
            <a:r>
              <a:rPr lang="en-US" dirty="0"/>
              <a:t>merchandising business </a:t>
            </a:r>
            <a:br>
              <a:rPr lang="en-US" dirty="0"/>
            </a:br>
            <a:r>
              <a:rPr lang="en-US" dirty="0" smtClean="0"/>
              <a:t>Mark up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Vendor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Purchase </a:t>
            </a:r>
            <a:r>
              <a:rPr lang="en-US" dirty="0"/>
              <a:t>invoice </a:t>
            </a:r>
          </a:p>
          <a:p>
            <a:pPr marL="203200" indent="0">
              <a:buNone/>
            </a:pPr>
            <a:r>
              <a:rPr lang="en-US" dirty="0"/>
              <a:t>Terms of sale </a:t>
            </a:r>
            <a:br>
              <a:rPr lang="en-US" dirty="0"/>
            </a:br>
            <a:endParaRPr lang="en-US" dirty="0"/>
          </a:p>
          <a:p>
            <a:pPr marL="20320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105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856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106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sz="quarter" idx="13"/>
          </p:nvPr>
        </p:nvSpPr>
        <p:spPr>
          <a:xfrm>
            <a:off x="914400" y="1828800"/>
            <a:ext cx="3730752" cy="4389120"/>
          </a:xfrm>
        </p:spPr>
        <p:txBody>
          <a:bodyPr/>
          <a:lstStyle/>
          <a:p>
            <a:r>
              <a:rPr lang="en-US" dirty="0"/>
              <a:t>Chapter 11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Customer</a:t>
            </a:r>
          </a:p>
          <a:p>
            <a:r>
              <a:rPr lang="en-US" dirty="0"/>
              <a:t>Sales tax</a:t>
            </a:r>
          </a:p>
          <a:p>
            <a:r>
              <a:rPr lang="en-US" dirty="0"/>
              <a:t>Cash sale</a:t>
            </a:r>
          </a:p>
          <a:p>
            <a:r>
              <a:rPr lang="en-US" dirty="0"/>
              <a:t>Credit card sale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sz="quarter" idx="14"/>
          </p:nvPr>
        </p:nvSpPr>
        <p:spPr>
          <a:xfrm>
            <a:off x="4038600" y="1524000"/>
            <a:ext cx="4876799" cy="4525963"/>
          </a:xfrm>
        </p:spPr>
        <p:txBody>
          <a:bodyPr/>
          <a:lstStyle/>
          <a:p>
            <a:r>
              <a:rPr lang="en-US" dirty="0"/>
              <a:t>Chapter 12 </a:t>
            </a:r>
            <a:br>
              <a:rPr lang="en-US" dirty="0"/>
            </a:br>
            <a:r>
              <a:rPr lang="en-US" dirty="0"/>
              <a:t>Subsidiary ledger </a:t>
            </a:r>
            <a:br>
              <a:rPr lang="en-US" dirty="0"/>
            </a:br>
            <a:r>
              <a:rPr lang="en-US" dirty="0" smtClean="0"/>
              <a:t>Accounts </a:t>
            </a:r>
            <a:r>
              <a:rPr lang="en-US" dirty="0"/>
              <a:t>payable ledger </a:t>
            </a:r>
            <a:br>
              <a:rPr lang="en-US" dirty="0"/>
            </a:br>
            <a:r>
              <a:rPr lang="en-US" dirty="0" smtClean="0"/>
              <a:t>Accounts </a:t>
            </a:r>
            <a:r>
              <a:rPr lang="en-US" dirty="0"/>
              <a:t>receivable ledger </a:t>
            </a:r>
            <a:br>
              <a:rPr lang="en-US" dirty="0"/>
            </a:br>
            <a:r>
              <a:rPr lang="en-US" dirty="0" smtClean="0"/>
              <a:t>Controlling </a:t>
            </a:r>
            <a:r>
              <a:rPr lang="en-US" dirty="0"/>
              <a:t>account </a:t>
            </a:r>
            <a:br>
              <a:rPr lang="en-US" dirty="0"/>
            </a:br>
            <a:r>
              <a:rPr lang="en-US" dirty="0" smtClean="0"/>
              <a:t>Schedule </a:t>
            </a:r>
            <a:r>
              <a:rPr lang="en-US" dirty="0"/>
              <a:t>of accounts payable </a:t>
            </a:r>
            <a:br>
              <a:rPr lang="en-US" dirty="0"/>
            </a:br>
            <a:r>
              <a:rPr lang="en-US" dirty="0" smtClean="0"/>
              <a:t>Schedule </a:t>
            </a:r>
            <a:r>
              <a:rPr lang="en-US" dirty="0"/>
              <a:t>of accounts receivable </a:t>
            </a:r>
          </a:p>
          <a:p>
            <a:endParaRPr lang="en-US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838200" y="1600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01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107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Salary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Pay </a:t>
            </a:r>
            <a:r>
              <a:rPr lang="en-US" dirty="0"/>
              <a:t>period </a:t>
            </a:r>
            <a:br>
              <a:rPr lang="en-US" dirty="0"/>
            </a:br>
            <a:r>
              <a:rPr lang="en-US" dirty="0" smtClean="0"/>
              <a:t>Payroll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Total </a:t>
            </a:r>
            <a:r>
              <a:rPr lang="en-US" dirty="0"/>
              <a:t>earnings </a:t>
            </a:r>
            <a:br>
              <a:rPr lang="en-US" dirty="0"/>
            </a:br>
            <a:r>
              <a:rPr lang="en-US" dirty="0" smtClean="0"/>
              <a:t>Payroll </a:t>
            </a:r>
            <a:r>
              <a:rPr lang="en-US" dirty="0"/>
              <a:t>taxes </a:t>
            </a:r>
            <a:br>
              <a:rPr lang="en-US" dirty="0"/>
            </a:br>
            <a:r>
              <a:rPr lang="en-US" dirty="0" smtClean="0"/>
              <a:t>Withholding </a:t>
            </a:r>
            <a:r>
              <a:rPr lang="en-US" dirty="0"/>
              <a:t>allowance </a:t>
            </a:r>
            <a:br>
              <a:rPr lang="en-US" dirty="0"/>
            </a:br>
            <a:r>
              <a:rPr lang="en-US" dirty="0" smtClean="0"/>
              <a:t>Social </a:t>
            </a:r>
            <a:r>
              <a:rPr lang="en-US" dirty="0"/>
              <a:t>security tax </a:t>
            </a:r>
            <a:br>
              <a:rPr lang="en-US" dirty="0"/>
            </a:br>
            <a:r>
              <a:rPr lang="en-US" dirty="0" smtClean="0"/>
              <a:t>Medicare </a:t>
            </a:r>
            <a:r>
              <a:rPr lang="en-US" dirty="0"/>
              <a:t>tax 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Tax base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Payroll register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Net pay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Employee earnings record </a:t>
            </a:r>
            <a:endParaRPr lang="en-US" dirty="0" smtClean="0"/>
          </a:p>
          <a:p>
            <a:r>
              <a:rPr lang="en-US" dirty="0" smtClean="0"/>
              <a:t>Gross Pay</a:t>
            </a:r>
            <a:endParaRPr lang="en-US" dirty="0"/>
          </a:p>
          <a:p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85800" y="8382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0000"/>
                </a:solidFill>
              </a:rPr>
              <a:t>Chapter 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1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108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990600" y="1828800"/>
            <a:ext cx="3730752" cy="4389120"/>
          </a:xfrm>
        </p:spPr>
        <p:txBody>
          <a:bodyPr/>
          <a:lstStyle/>
          <a:p>
            <a:r>
              <a:rPr lang="en-US" dirty="0"/>
              <a:t>Chapter 14 </a:t>
            </a:r>
            <a:br>
              <a:rPr lang="en-US" dirty="0"/>
            </a:br>
            <a:r>
              <a:rPr lang="en-US" dirty="0" smtClean="0"/>
              <a:t>Federal </a:t>
            </a:r>
            <a:r>
              <a:rPr lang="en-US" dirty="0"/>
              <a:t>unemployment tax</a:t>
            </a:r>
          </a:p>
          <a:p>
            <a:r>
              <a:rPr lang="en-US" dirty="0"/>
              <a:t>State unemployment tax 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quarter" idx="14"/>
          </p:nvPr>
        </p:nvSpPr>
        <p:spPr>
          <a:xfrm>
            <a:off x="5029200" y="1600200"/>
            <a:ext cx="3730752" cy="4389120"/>
          </a:xfrm>
        </p:spPr>
        <p:txBody>
          <a:bodyPr/>
          <a:lstStyle/>
          <a:p>
            <a:r>
              <a:rPr lang="en-US" dirty="0"/>
              <a:t>Chapter 15</a:t>
            </a:r>
            <a:br>
              <a:rPr lang="en-US" dirty="0"/>
            </a:br>
            <a:r>
              <a:rPr lang="en-US" dirty="0"/>
              <a:t>Inventory</a:t>
            </a:r>
          </a:p>
          <a:p>
            <a:r>
              <a:rPr lang="en-US" dirty="0"/>
              <a:t>Merchandise inventory </a:t>
            </a:r>
          </a:p>
          <a:p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762000" y="838200"/>
            <a:ext cx="80772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Chapter </a:t>
            </a:r>
            <a:r>
              <a:rPr lang="en-US" dirty="0" smtClean="0">
                <a:solidFill>
                  <a:srgbClr val="FF0000"/>
                </a:solidFill>
              </a:rPr>
              <a:t>Vocabulary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68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Words>2322</Words>
  <Application>Microsoft Office PowerPoint</Application>
  <PresentationFormat>On-screen Show (4:3)</PresentationFormat>
  <Paragraphs>902</Paragraphs>
  <Slides>108</Slides>
  <Notes>20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108</vt:i4>
      </vt:variant>
    </vt:vector>
  </HeadingPairs>
  <TitlesOfParts>
    <vt:vector size="110" baseType="lpstr">
      <vt:lpstr>Office Theme</vt:lpstr>
      <vt:lpstr>Thermal</vt:lpstr>
      <vt:lpstr>Final Exam Review</vt:lpstr>
      <vt:lpstr>RULING A JOURNAL PAGE</vt:lpstr>
      <vt:lpstr>JOURNAL PAGE WITH POSTING COMPLETED</vt:lpstr>
      <vt:lpstr>PowerPoint Presentation</vt:lpstr>
      <vt:lpstr>Chapter Vocabulary </vt:lpstr>
      <vt:lpstr>Chapter Vocabulary </vt:lpstr>
      <vt:lpstr>Chapter Vocabulary </vt:lpstr>
      <vt:lpstr>PowerPoint Presentation</vt:lpstr>
      <vt:lpstr>Chapter Vocabulary </vt:lpstr>
      <vt:lpstr>Chapter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Accounting for a Merchandising Business Organized as a Partnership</vt:lpstr>
      <vt:lpstr>Company:Omni Import</vt:lpstr>
      <vt:lpstr>PowerPoint Presentation</vt:lpstr>
      <vt:lpstr>Page 226</vt:lpstr>
      <vt:lpstr>CHAPTER 10 Journalizing Purchases and Cash Payments</vt:lpstr>
      <vt:lpstr>Omni Import- Service Business-sells a service for a fee. They purchase and sell novelty and gift items. </vt:lpstr>
      <vt:lpstr>EXPANDED JOURNAL</vt:lpstr>
      <vt:lpstr>Page 230</vt:lpstr>
      <vt:lpstr>PURCHASING MERCHANDISE FOR CASH</vt:lpstr>
      <vt:lpstr>PURCHASING MERCHANDISE ON ACCOUNT</vt:lpstr>
      <vt:lpstr>BUYING SUPPLIES FOR CASH</vt:lpstr>
      <vt:lpstr>BUYING SUPPLIES ON ACCOUNT</vt:lpstr>
      <vt:lpstr>CASH PAYMENT ON ACCOUNT</vt:lpstr>
      <vt:lpstr>CASH PAYMENT OF AN EXPENSE</vt:lpstr>
      <vt:lpstr>CASH PAYMENT TO REPLENISH PETTY CASH</vt:lpstr>
      <vt:lpstr>CASH WITHDRAWALS BY PARTNERS</vt:lpstr>
      <vt:lpstr>MERCHANDISE WITHDRAWALS BY PARTNERS</vt:lpstr>
      <vt:lpstr>CHAPTER 11 Journalizing Sales and Cash Receipts </vt:lpstr>
      <vt:lpstr>CASH AND CREDIT CARD SALES</vt:lpstr>
      <vt:lpstr>SALES ON ACCOUNT</vt:lpstr>
      <vt:lpstr>CASH RECEIPTS ON ACCOUNT</vt:lpstr>
      <vt:lpstr>CARRYING TOTALS FORWARD ON THE LEFT PAGE</vt:lpstr>
      <vt:lpstr>STARTING A NEW EXPANDED JOURNAL LEFT PAGE</vt:lpstr>
      <vt:lpstr>CHAPTER 12 Posting to General and Subsidiary Ledgers </vt:lpstr>
      <vt:lpstr>POSTING A JOURNAL’S GENERAL AMOUNT COLUMNS</vt:lpstr>
      <vt:lpstr>POSTING A JOURNAL’S SPECIAL AMOUNT COLUMNS</vt:lpstr>
      <vt:lpstr>RULES FOR POSTING A JOURNAL’S COLUMN TOTALS</vt:lpstr>
      <vt:lpstr>STARTING A NEW PAGE FOR AN ACCOUNT IN A GENERAL LEDGER</vt:lpstr>
      <vt:lpstr>ACCOUNTS PAYABLE LEDGER AND GENERAL LEDGER CONTROLLING ACCOUNT</vt:lpstr>
      <vt:lpstr>OPENING ACCOUNTS PAYABLE LEDGER FORMS</vt:lpstr>
      <vt:lpstr>POSTING A CREDIT TO AN ACCOUNTS PAYABLE LEDGER</vt:lpstr>
      <vt:lpstr>POSTING A DEBIT TO AN ACCOUNTS PAYABLE LEDGER</vt:lpstr>
      <vt:lpstr>STARTING A NEW PAGE FOR A VENDOR IN AN ACCOUNTS PAYABLE LEDGER</vt:lpstr>
      <vt:lpstr>COMPLETED ACCOUNTS PAYABLE LEDGER</vt:lpstr>
      <vt:lpstr>ACCOUNTS RECEIVABLE LEDGER AND GENERAL LEDGER CONTROLLING ACCOUNT</vt:lpstr>
      <vt:lpstr>OPENING ACCOUNTS RECEIVABLE LEDGER FORMS</vt:lpstr>
      <vt:lpstr>POSTING A DEBIT TO AN ACCOUNTS RECEIVABLE LEDGER</vt:lpstr>
      <vt:lpstr>POSTING A CREDIT TO AN ACCOUNTS RECEIVABLE LEDGER</vt:lpstr>
      <vt:lpstr>COMPLETED ACCOUNTS RECEIVABLE LEDGER</vt:lpstr>
      <vt:lpstr>PROVING THE ACCOUNTS PAYABLE LEDGER</vt:lpstr>
      <vt:lpstr>PROVING THE ACCOUNTS RECEIVABLE LEDGER</vt:lpstr>
      <vt:lpstr>CHAPTER 13 Preparing Payroll Records </vt:lpstr>
      <vt:lpstr>CALCULATING EMPLOYEE HOURS WORKED</vt:lpstr>
      <vt:lpstr>CALCULATING EMPLOYEE TOTAL EARNINGS</vt:lpstr>
      <vt:lpstr>EMPLOYEE’S WITHHOLDING ALLOWANCE CERTIFICATE</vt:lpstr>
      <vt:lpstr>EMPLOYEE’S INCOME TAX WITHHOLDING—SINGLE PERSONS</vt:lpstr>
      <vt:lpstr>EMPLOYEE SOCIAL SECURITY AND MEDICARE TAX</vt:lpstr>
      <vt:lpstr>PAYROLL REGISTER</vt:lpstr>
      <vt:lpstr>EMPLOYEE EARNINGS RECORDS</vt:lpstr>
      <vt:lpstr>PAYROLL BANK ACCOUNT</vt:lpstr>
      <vt:lpstr>CHAPTER 14 Payroll Accounting Taxes, and Reports </vt:lpstr>
      <vt:lpstr>PAYROLL REGISTER</vt:lpstr>
      <vt:lpstr>ANALYZING PAYMENT OF PAYROLL</vt:lpstr>
      <vt:lpstr>JOURNALIZING PAYMENT OF A PAYROLL</vt:lpstr>
      <vt:lpstr>Recording Employer Payroll Taxes</vt:lpstr>
      <vt:lpstr>UNEMPLOYMENT TAXABLE EARNINGS</vt:lpstr>
      <vt:lpstr>UNEMPLOYMENT TAXES</vt:lpstr>
      <vt:lpstr>JOURNALIZING EMPLOYER PAYROLL TAXES</vt:lpstr>
      <vt:lpstr>EMPLOYER ANNUAL REPORT TO EMPLOYEES OF TAXES WITHHELD</vt:lpstr>
      <vt:lpstr>PREPARING EMPLOYER’S QUARTERLY FEDERAL TAX RETURN</vt:lpstr>
      <vt:lpstr>EMPLOYER ANNUAL REPORTING OF PAYROLL TAXES</vt:lpstr>
      <vt:lpstr>JOURNALIZING PAYMENT OF LIABILITY FOR EMPLOYEE INCOME TAX, SOCIAL SECURITY TAX, AND MEDICARE TAX</vt:lpstr>
      <vt:lpstr>JOURNALIZING PAYMENT OF LIABILITY FOR FEDERAL UNEMPLOYMENT TAX</vt:lpstr>
      <vt:lpstr>JOURNALIZING PAYMENT OF LIABILITY FOR STATE UNEMPLOYMENT TAX</vt:lpstr>
      <vt:lpstr>CHAPTER 15 Work Sheet for a Merchandising Business </vt:lpstr>
      <vt:lpstr>TRANSFERRING GENERAL LEDGER ACCOUNT BALANCES TO A WORK SHEET</vt:lpstr>
      <vt:lpstr>RECORDING A MERCHANDISE INVENTORY ADJUSTMENT</vt:lpstr>
      <vt:lpstr>RECORDING A PREPAID INSURANCE ADJUSTMENT</vt:lpstr>
      <vt:lpstr>COMPLETING AN 8-COLUMN WORK SHEET</vt:lpstr>
      <vt:lpstr>A 10-COLUMN WORK SHEET FOR A MERCHANDISING BUSINESS (LEFT PAGE)</vt:lpstr>
      <vt:lpstr>A 10-COLUMN WORK SHEET FOR A MERCHANDISING BUSINESS </vt:lpstr>
      <vt:lpstr>CHAPTER 16 Financial Statements for a Partnership </vt:lpstr>
      <vt:lpstr>INCOME STATEMENT INFORMATION ON A WORK SHEET</vt:lpstr>
      <vt:lpstr>FIRST TWO SECTIONS OF AN INCOME STATEMENT FOR A MERCHANDISING BUSINESS</vt:lpstr>
      <vt:lpstr>COMPLETING AN INCOME STATEMENT FOR A MERCHANDISING BUSINESS</vt:lpstr>
      <vt:lpstr>PREPARING A DISTRIBUTION OF NET INCOME STATEMENT</vt:lpstr>
      <vt:lpstr>DISTRIBUTION OF NET INCOME STATEMENT WITH UNEQUAL DISTRIBUTION OF EARNINGS</vt:lpstr>
      <vt:lpstr>OWNERS’ EQUITY STATEMENT</vt:lpstr>
      <vt:lpstr>OWNERS’ EQUITY STATEMENT WITH AN ADDITIONAL INVESTMENT AND A NET LOSS</vt:lpstr>
      <vt:lpstr>BALANCE SHEET INFORMATION ON A WORK SHEET</vt:lpstr>
      <vt:lpstr>COMPLETING A BALANCE SHEET FOR A MERCHANDISING BUSINESS</vt:lpstr>
      <vt:lpstr>HEADING OF AN INCOME STATEMENT</vt:lpstr>
      <vt:lpstr>HEADING OF A BALANCE SHEET</vt:lpstr>
      <vt:lpstr>Chapter Vocabulary </vt:lpstr>
      <vt:lpstr>Chapter Vocabulary </vt:lpstr>
      <vt:lpstr>Chapter Vocabulary </vt:lpstr>
      <vt:lpstr>Chapter 13</vt:lpstr>
      <vt:lpstr>Chapter Vocabulary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Horwitz, Beth</dc:creator>
  <cp:lastModifiedBy>mpstech</cp:lastModifiedBy>
  <cp:revision>26</cp:revision>
  <dcterms:modified xsi:type="dcterms:W3CDTF">2018-06-11T17:42:40Z</dcterms:modified>
</cp:coreProperties>
</file>